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863" r:id="rId4"/>
  </p:sldMasterIdLst>
  <p:notesMasterIdLst>
    <p:notesMasterId r:id="rId14"/>
  </p:notesMasterIdLst>
  <p:sldIdLst>
    <p:sldId id="2076137928" r:id="rId5"/>
    <p:sldId id="2076137930" r:id="rId6"/>
    <p:sldId id="2076137936" r:id="rId7"/>
    <p:sldId id="2076138178" r:id="rId8"/>
    <p:sldId id="2076137560" r:id="rId9"/>
    <p:sldId id="2076137562" r:id="rId10"/>
    <p:sldId id="2076137921" r:id="rId11"/>
    <p:sldId id="2076137557" r:id="rId12"/>
    <p:sldId id="207613755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IDDEN - Guidance" id="{8022EB32-BEEF-4A2D-BB10-441026B22008}">
          <p14:sldIdLst>
            <p14:sldId id="2076137928"/>
          </p14:sldIdLst>
        </p14:section>
        <p14:section name="Objective" id="{405FDF62-133E-4E37-8F86-C85FB02437B9}">
          <p14:sldIdLst>
            <p14:sldId id="2076137930"/>
            <p14:sldId id="2076137936"/>
            <p14:sldId id="2076138178"/>
            <p14:sldId id="2076137560"/>
          </p14:sldIdLst>
        </p14:section>
        <p14:section name="Workshop" id="{402F0BAD-E7B8-488E-9637-3A20DA0257DA}">
          <p14:sldIdLst>
            <p14:sldId id="2076137562"/>
          </p14:sldIdLst>
        </p14:section>
        <p14:section name="Delivery" id="{3D6F015B-401F-4E57-8673-BBE96DF6CF16}">
          <p14:sldIdLst>
            <p14:sldId id="2076137921"/>
            <p14:sldId id="2076137557"/>
            <p14:sldId id="2076137556"/>
          </p14:sldIdLst>
        </p14:section>
        <p14:section name="Appendix" id="{AFFDE325-B8FC-4692-93C2-B5DF4A84A5E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4CF3327-B065-AF5C-D019-6796CEE34D5F}" name="Guy Bowerman" initials="GB" userId="S::guybo@microsoft.com::64f8ea29-97c4-4bc9-a833-ceae2b3c7b42" providerId="AD"/>
  <p188:author id="{42FC0399-D022-994F-72FF-1FBC868ECD23}" name="Ayobami Ayodeji" initials="AA" userId="S::aayodeji@microsoft.com::f40284ac-f8a1-407b-87cf-50c6ab962c8f" providerId="AD"/>
  <p188:author id="{9B9B4DDA-42D3-D259-7D62-745B17CD0FE2}" name="Renato Guimaraes" initials="RG" userId="S::gurenato@microsoft.com::59b5d55b-5eeb-4a4c-af97-40772878ec81" providerId="AD"/>
  <p188:author id="{2B1316DB-7B9B-A480-00B6-8B3BA4EB4B43}" name="Thomas Geske" initials="TG" userId="S::thomasge@microsoft.com::f3add809-c372-44f2-8d2e-107707be72f1" providerId="AD"/>
  <p188:author id="{48D5EBE3-0AF7-1DF0-27D2-A1FA654D0CF8}" name="Jeff Mitchell" initials="JM" userId="S::jemitche@microsoft.com::309be2ec-7171-4cd2-a636-b8acbaf78a97"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Jeff Mitchell" initials="JM" lastIdx="4" clrIdx="6">
    <p:extLst>
      <p:ext uri="{19B8F6BF-5375-455C-9EA6-DF929625EA0E}">
        <p15:presenceInfo xmlns:p15="http://schemas.microsoft.com/office/powerpoint/2012/main" userId="S::jemitche@microsoft.com::309be2ec-7171-4cd2-a636-b8acbaf78a97" providerId="AD"/>
      </p:ext>
    </p:extLst>
  </p:cmAuthor>
  <p:cmAuthor id="1" name="Uday Pandya" initials="UP" lastIdx="24" clrIdx="0">
    <p:extLst>
      <p:ext uri="{19B8F6BF-5375-455C-9EA6-DF929625EA0E}">
        <p15:presenceInfo xmlns:p15="http://schemas.microsoft.com/office/powerpoint/2012/main" userId="S::udpandya@microsoft.com::83f3b7b2-c1d6-4855-a6d9-8f7b34d21e14" providerId="AD"/>
      </p:ext>
    </p:extLst>
  </p:cmAuthor>
  <p:cmAuthor id="8" name="Victor Arzate" initials="VA" lastIdx="1" clrIdx="7">
    <p:extLst>
      <p:ext uri="{19B8F6BF-5375-455C-9EA6-DF929625EA0E}">
        <p15:presenceInfo xmlns:p15="http://schemas.microsoft.com/office/powerpoint/2012/main" userId="S::victorar@microsoft.com::3d2d7a61-66a1-4d8a-9465-5ec4ac8ec418" providerId="AD"/>
      </p:ext>
    </p:extLst>
  </p:cmAuthor>
  <p:cmAuthor id="2" name="Madhu Kachru" initials="MK" lastIdx="8" clrIdx="1">
    <p:extLst>
      <p:ext uri="{19B8F6BF-5375-455C-9EA6-DF929625EA0E}">
        <p15:presenceInfo xmlns:p15="http://schemas.microsoft.com/office/powerpoint/2012/main" userId="S::madhuka@microsoft.com::337f3b98-ed70-4706-b8ca-436d3caa4a23" providerId="AD"/>
      </p:ext>
    </p:extLst>
  </p:cmAuthor>
  <p:cmAuthor id="3" name="Rob Kuehfus" initials="RK" lastIdx="2" clrIdx="2">
    <p:extLst>
      <p:ext uri="{19B8F6BF-5375-455C-9EA6-DF929625EA0E}">
        <p15:presenceInfo xmlns:p15="http://schemas.microsoft.com/office/powerpoint/2012/main" userId="S::rokuehfu@microsoft.com::08fa2429-8542-44d3-bca6-fdf2f04fc238" providerId="AD"/>
      </p:ext>
    </p:extLst>
  </p:cmAuthor>
  <p:cmAuthor id="4" name="Steven Knight (Prime 8 LLC)" initials="SL" lastIdx="1" clrIdx="3">
    <p:extLst>
      <p:ext uri="{19B8F6BF-5375-455C-9EA6-DF929625EA0E}">
        <p15:presenceInfo xmlns:p15="http://schemas.microsoft.com/office/powerpoint/2012/main" userId="S::v-stknig@microsoft.com::700d89cb-55f7-4cf5-ade9-7da741c093bf" providerId="AD"/>
      </p:ext>
    </p:extLst>
  </p:cmAuthor>
  <p:cmAuthor id="5" name="Hansjoerg Scherer" initials="HS" lastIdx="4" clrIdx="4">
    <p:extLst>
      <p:ext uri="{19B8F6BF-5375-455C-9EA6-DF929625EA0E}">
        <p15:presenceInfo xmlns:p15="http://schemas.microsoft.com/office/powerpoint/2012/main" userId="S::hscherer@microsoft.com::306468f8-7ce5-4648-9086-c084edec979c" providerId="AD"/>
      </p:ext>
    </p:extLst>
  </p:cmAuthor>
  <p:cmAuthor id="6" name="Kristian Nese" initials="KN" lastIdx="1" clrIdx="5">
    <p:extLst>
      <p:ext uri="{19B8F6BF-5375-455C-9EA6-DF929625EA0E}">
        <p15:presenceInfo xmlns:p15="http://schemas.microsoft.com/office/powerpoint/2012/main" userId="S::krnese@microsoft.com::3ace1bc5-3807-47dd-81fb-ab56455d5d7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8D3"/>
    <a:srgbClr val="3C3B41"/>
    <a:srgbClr val="B7BFC6"/>
    <a:srgbClr val="3C3C41"/>
    <a:srgbClr val="3B3C40"/>
    <a:srgbClr val="3B3B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3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74DCD3-F82D-425C-9D01-EDECA962B718}" type="datetimeFigureOut">
              <a:rPr lang="en-US" smtClean="0"/>
              <a:t>8/31/2021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C99210-0EB3-42F7-A677-41E333F3FC17}" type="slidenum">
              <a:rPr lang="en-US" smtClean="0"/>
              <a:t>‹#›</a:t>
            </a:fld>
            <a:endParaRPr lang="en-US"/>
          </a:p>
        </p:txBody>
      </p:sp>
    </p:spTree>
    <p:extLst>
      <p:ext uri="{BB962C8B-B14F-4D97-AF65-F5344CB8AC3E}">
        <p14:creationId xmlns:p14="http://schemas.microsoft.com/office/powerpoint/2010/main" val="34838502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microsoft.sharepoint.com/:x:/t/NorthStarPlaybookWorkshop/Ebds5Le_2eRBno1hudB5tUABcmdLJipYcF3OIAiRtCSDgA?e=SW55RB&amp;wdLOR=c2C4FE0B6-A460-445C-8665-2FD0430E45A4"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defTabSz="932316" fontAlgn="auto">
              <a:spcBef>
                <a:spcPts val="0"/>
              </a:spcBef>
              <a:spcAft>
                <a:spcPts val="0"/>
              </a:spcAft>
              <a:defRPr/>
            </a:pPr>
            <a:endParaRPr lang="en-US" sz="1224">
              <a:ea typeface="+mn-ea"/>
              <a:cs typeface="+mn-cs"/>
            </a:endParaRPr>
          </a:p>
        </p:txBody>
      </p:sp>
      <p:sp>
        <p:nvSpPr>
          <p:cNvPr id="5" name="Footer Placeholder 4"/>
          <p:cNvSpPr>
            <a:spLocks noGrp="1"/>
          </p:cNvSpPr>
          <p:nvPr>
            <p:ph type="ftr" sz="quarter" idx="4"/>
          </p:nvPr>
        </p:nvSpPr>
        <p:spPr>
          <a:xfrm>
            <a:off x="0" y="8829968"/>
            <a:ext cx="3037840" cy="466433"/>
          </a:xfrm>
        </p:spPr>
        <p:txBody>
          <a:bodyPr/>
          <a:lstStyle/>
          <a:p>
            <a:pPr marL="582349" marR="0" lvl="0" indent="0" algn="l" defTabSz="93135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82349" marR="0" lvl="0" indent="0" algn="l" defTabSz="93135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46084" name="Date Placeholder 5"/>
          <p:cNvSpPr>
            <a:spLocks noGrp="1"/>
          </p:cNvSpPr>
          <p:nvPr>
            <p:ph type="dt" sz="quarter"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52D90798-2654-1F4D-AF7F-5BD59530B040}" type="datetime1">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rPr>
              <a:pPr marL="0" marR="0" lvl="0" indent="0" algn="r" defTabSz="931863" rtl="0" eaLnBrk="1" fontAlgn="base" latinLnBrk="0" hangingPunct="1">
                <a:lnSpc>
                  <a:spcPct val="100000"/>
                </a:lnSpc>
                <a:spcBef>
                  <a:spcPct val="0"/>
                </a:spcBef>
                <a:spcAft>
                  <a:spcPct val="0"/>
                </a:spcAft>
                <a:buClrTx/>
                <a:buSzTx/>
                <a:buFontTx/>
                <a:buNone/>
                <a:tabLst/>
                <a:defRPr/>
              </a:pPr>
              <a:t>8/31/2021</a:t>
            </a:fld>
            <a:endPar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endParaRPr>
          </a:p>
        </p:txBody>
      </p:sp>
      <p:sp>
        <p:nvSpPr>
          <p:cNvPr id="46085" name="Slide Number Placeholder 6"/>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44B3129B-E286-A249-B8A1-C5CBF3880587}" type="slidenum">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rPr>
              <a:pPr marL="0" marR="0" lvl="0" indent="0" algn="r" defTabSz="931863"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endParaRPr>
          </a:p>
        </p:txBody>
      </p:sp>
    </p:spTree>
    <p:extLst>
      <p:ext uri="{BB962C8B-B14F-4D97-AF65-F5344CB8AC3E}">
        <p14:creationId xmlns:p14="http://schemas.microsoft.com/office/powerpoint/2010/main" val="2117841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8/31/2021 10:11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D4A18E6-239E-47A7-8145-FA8232A1CC13}" type="slidenum">
              <a:rPr lang="en-US" smtClean="0"/>
              <a:t>3</a:t>
            </a:fld>
            <a:endParaRPr lang="en-US"/>
          </a:p>
        </p:txBody>
      </p:sp>
    </p:spTree>
    <p:extLst>
      <p:ext uri="{BB962C8B-B14F-4D97-AF65-F5344CB8AC3E}">
        <p14:creationId xmlns:p14="http://schemas.microsoft.com/office/powerpoint/2010/main" val="3966451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a:latin typeface="Segoe"/>
              </a:rPr>
              <a:t>&lt;</a:t>
            </a:r>
            <a:r>
              <a:rPr lang="en-US" sz="800" b="1">
                <a:latin typeface="Segoe"/>
              </a:rPr>
              <a:t>Key point</a:t>
            </a:r>
            <a:r>
              <a:rPr lang="en-US" sz="800">
                <a:latin typeface="Segoe"/>
              </a:rPr>
              <a:t>&gt;: Design areas are </a:t>
            </a:r>
            <a:r>
              <a:rPr lang="en-US" sz="800" i="1">
                <a:latin typeface="Segoe"/>
              </a:rPr>
              <a:t>the</a:t>
            </a:r>
            <a:r>
              <a:rPr lang="en-US" sz="800">
                <a:latin typeface="Segoe"/>
              </a:rPr>
              <a:t> </a:t>
            </a:r>
            <a:r>
              <a:rPr lang="en-US" sz="800" i="1">
                <a:latin typeface="Segoe"/>
              </a:rPr>
              <a:t>critical components</a:t>
            </a:r>
            <a:r>
              <a:rPr lang="en-US" sz="800">
                <a:latin typeface="Segoe"/>
              </a:rPr>
              <a:t> of Azure landing zones.</a:t>
            </a:r>
          </a:p>
          <a:p>
            <a:endParaRPr lang="en-US" sz="800">
              <a:latin typeface="Segoe"/>
            </a:endParaRPr>
          </a:p>
          <a:p>
            <a:pPr marL="171450" indent="-171450">
              <a:buFont typeface="Wingdings" panose="05000000000000000000" pitchFamily="2" charset="2"/>
              <a:buChar char="§"/>
            </a:pPr>
            <a:r>
              <a:rPr lang="en-US" sz="800">
                <a:latin typeface="Segoe"/>
              </a:rPr>
              <a:t>Remember the foundation we’re choosing? And how it depends on what house we are building? </a:t>
            </a:r>
          </a:p>
          <a:p>
            <a:pPr marL="171450" indent="-171450">
              <a:buFont typeface="Wingdings" panose="05000000000000000000" pitchFamily="2" charset="2"/>
              <a:buChar char="§"/>
            </a:pPr>
            <a:r>
              <a:rPr lang="en-US" sz="800">
                <a:latin typeface="Segoe"/>
              </a:rPr>
              <a:t>Foundations for house construction have common attributes but have their own specific components—and the cloud environment is similar.</a:t>
            </a:r>
          </a:p>
          <a:p>
            <a:pPr marL="0" indent="0">
              <a:buFont typeface="Wingdings" panose="05000000000000000000" pitchFamily="2" charset="2"/>
              <a:buNone/>
            </a:pPr>
            <a:r>
              <a:rPr lang="en-US" sz="800" b="1">
                <a:latin typeface="Segoe"/>
              </a:rPr>
              <a:t>[Set up slide] </a:t>
            </a:r>
            <a:r>
              <a:rPr lang="en-US" sz="800">
                <a:latin typeface="Segoe"/>
              </a:rPr>
              <a:t>These are the design components that all Azure landing zones must have.</a:t>
            </a:r>
          </a:p>
          <a:p>
            <a:pPr marL="0" indent="0">
              <a:buFont typeface="Wingdings" panose="05000000000000000000" pitchFamily="2" charset="2"/>
              <a:buNone/>
            </a:pPr>
            <a:r>
              <a:rPr lang="en-US" sz="800" b="1">
                <a:latin typeface="Segoe"/>
              </a:rPr>
              <a:t>[Go through each design area] </a:t>
            </a:r>
          </a:p>
          <a:p>
            <a:pPr marL="171450" indent="-171450">
              <a:buFont typeface="Wingdings" panose="05000000000000000000" pitchFamily="2" charset="2"/>
              <a:buChar char="§"/>
            </a:pPr>
            <a:r>
              <a:rPr lang="en-US" sz="800" b="0">
                <a:latin typeface="Segoe"/>
              </a:rPr>
              <a:t>Thinking about how to deploy and how to manage landing zones, Deployment options and Operations baseline are critical to the Manage stage.</a:t>
            </a:r>
          </a:p>
          <a:p>
            <a:endParaRPr lang="en-US" sz="800">
              <a:latin typeface="Segoe"/>
            </a:endParaRPr>
          </a:p>
          <a:p>
            <a:r>
              <a:rPr lang="en-US" sz="800">
                <a:latin typeface="Segoe"/>
              </a:rPr>
              <a:t>&lt;</a:t>
            </a:r>
            <a:r>
              <a:rPr lang="en-US" sz="800" b="1">
                <a:latin typeface="Segoe"/>
              </a:rPr>
              <a:t>Transition</a:t>
            </a:r>
            <a:r>
              <a:rPr lang="en-US" sz="800">
                <a:latin typeface="Segoe"/>
              </a:rPr>
              <a:t>&gt;: Let’s look at how we get started with Azure landing zones.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8/31/2021 10:11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5649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selecting a date for the design workshop confirm the right business decision makers and teams are involved to enable the cloud operating model for Enterprise-scale. </a:t>
            </a:r>
          </a:p>
        </p:txBody>
      </p:sp>
      <p:sp>
        <p:nvSpPr>
          <p:cNvPr id="4" name="Slide Number Placeholder 3"/>
          <p:cNvSpPr>
            <a:spLocks noGrp="1"/>
          </p:cNvSpPr>
          <p:nvPr>
            <p:ph type="sldNum" sz="quarter" idx="5"/>
          </p:nvPr>
        </p:nvSpPr>
        <p:spPr/>
        <p:txBody>
          <a:bodyPr/>
          <a:lstStyle/>
          <a:p>
            <a:fld id="{1EC99210-0EB3-42F7-A677-41E333F3FC17}" type="slidenum">
              <a:rPr lang="en-US" smtClean="0"/>
              <a:t>5</a:t>
            </a:fld>
            <a:endParaRPr lang="en-US"/>
          </a:p>
        </p:txBody>
      </p:sp>
    </p:spTree>
    <p:extLst>
      <p:ext uri="{BB962C8B-B14F-4D97-AF65-F5344CB8AC3E}">
        <p14:creationId xmlns:p14="http://schemas.microsoft.com/office/powerpoint/2010/main" val="1909537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workshop is a time of collaboration and team cooperation to build customer confidence in the cloud operating model that will accelerate production adoption. </a:t>
            </a:r>
          </a:p>
          <a:p>
            <a:endParaRPr lang="en-US"/>
          </a:p>
          <a:p>
            <a:r>
              <a:rPr lang="en-US"/>
              <a:t>Review- Customers have concerns about cloud architecture and want to know with confidence the Azure services they should implement that will meet business and technical requirements. A deep understanding of the customer environment and architectural motivations is required to reduce adoption friction. Ask questions to make sure we understand the customers motivations. It also important to ask questions that confirm what the customers level of knowledge is about Azure Architecture best practices and patterns. </a:t>
            </a:r>
          </a:p>
          <a:p>
            <a:endParaRPr lang="en-US"/>
          </a:p>
          <a:p>
            <a:r>
              <a:rPr lang="en-US"/>
              <a:t>While reviewing each design guideline confirm the architectural decisions made and document them while confirming they align with the Enterprise-scale principles. Any deviation from Enterprise-scale design principles or design guidelines recommendations should be documented and communicated so the customer understands the effects of the deviation. </a:t>
            </a:r>
          </a:p>
          <a:p>
            <a:endParaRPr lang="en-US"/>
          </a:p>
          <a:p>
            <a:r>
              <a:rPr lang="en-US"/>
              <a:t>Success criteria should focus on completing the implementation of Enterprise-scale landing zone with a production workload identified by the customer in the workshop. The customer maybe familiar with Azure and a full week for the workshop may not be required or you may not need to cover every topic in the example agenda provided. Meet the customer momentum and pull in extended team members who can go as deep as necessary in order to complete the landing zone design. </a:t>
            </a:r>
          </a:p>
        </p:txBody>
      </p:sp>
      <p:sp>
        <p:nvSpPr>
          <p:cNvPr id="4" name="Slide Number Placeholder 3"/>
          <p:cNvSpPr>
            <a:spLocks noGrp="1"/>
          </p:cNvSpPr>
          <p:nvPr>
            <p:ph type="sldNum" sz="quarter" idx="5"/>
          </p:nvPr>
        </p:nvSpPr>
        <p:spPr/>
        <p:txBody>
          <a:bodyPr/>
          <a:lstStyle/>
          <a:p>
            <a:fld id="{1EC99210-0EB3-42F7-A677-41E333F3FC17}" type="slidenum">
              <a:rPr lang="en-US" smtClean="0"/>
              <a:t>6</a:t>
            </a:fld>
            <a:endParaRPr lang="en-US"/>
          </a:p>
        </p:txBody>
      </p:sp>
    </p:spTree>
    <p:extLst>
      <p:ext uri="{BB962C8B-B14F-4D97-AF65-F5344CB8AC3E}">
        <p14:creationId xmlns:p14="http://schemas.microsoft.com/office/powerpoint/2010/main" val="165256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some quick tips on how to use the example template:</a:t>
            </a:r>
          </a:p>
          <a:p>
            <a:pPr marL="342900" lvl="0" indent="-342900">
              <a:buSzPts val="1000"/>
              <a:buFont typeface="Symbol" panose="05050102010706020507" pitchFamily="18" charset="2"/>
              <a:buChar char=""/>
              <a:tabLst>
                <a:tab pos="457200" algn="l"/>
              </a:tabLst>
            </a:pPr>
            <a:r>
              <a:rPr lang="en-CA" sz="1800">
                <a:solidFill>
                  <a:srgbClr val="000000"/>
                </a:solidFill>
                <a:effectLst/>
                <a:latin typeface="Calibri" panose="020F0502020204030204" pitchFamily="34" charset="0"/>
                <a:ea typeface="Times New Roman" panose="02020603050405020304" pitchFamily="18" charset="0"/>
              </a:rPr>
              <a:t>For area-specific reviews: use the filter in "Design Area" to focus on certain rows during a session</a:t>
            </a:r>
            <a:endParaRPr lang="en-CA" sz="1800">
              <a:solidFill>
                <a:srgbClr val="000000"/>
              </a:solidFill>
              <a:effectLst/>
              <a:latin typeface="Calibri" panose="020F0502020204030204" pitchFamily="34" charset="0"/>
              <a:ea typeface="Calibri" panose="020F0502020204030204" pitchFamily="34" charset="0"/>
            </a:endParaRPr>
          </a:p>
          <a:p>
            <a:pPr marL="342900" lvl="0" indent="-342900">
              <a:buSzPts val="1000"/>
              <a:buFont typeface="Symbol" panose="05050102010706020507" pitchFamily="18" charset="2"/>
              <a:buChar char=""/>
              <a:tabLst>
                <a:tab pos="457200" algn="l"/>
              </a:tabLst>
            </a:pPr>
            <a:r>
              <a:rPr lang="en-CA" sz="1800">
                <a:solidFill>
                  <a:srgbClr val="000000"/>
                </a:solidFill>
                <a:effectLst/>
                <a:latin typeface="Calibri" panose="020F0502020204030204" pitchFamily="34" charset="0"/>
                <a:ea typeface="Times New Roman" panose="02020603050405020304" pitchFamily="18" charset="0"/>
              </a:rPr>
              <a:t>For reviews with limited time: use the filter in "Severity" to focus only on High priority items</a:t>
            </a:r>
            <a:endParaRPr lang="en-CA" sz="1800">
              <a:solidFill>
                <a:srgbClr val="000000"/>
              </a:solidFill>
              <a:effectLst/>
              <a:latin typeface="Calibri" panose="020F0502020204030204" pitchFamily="34" charset="0"/>
              <a:ea typeface="Calibri" panose="020F0502020204030204" pitchFamily="34" charset="0"/>
            </a:endParaRPr>
          </a:p>
          <a:p>
            <a:pPr marL="342900" lvl="0" indent="-342900">
              <a:buSzPts val="1000"/>
              <a:buFont typeface="Symbol" panose="05050102010706020507" pitchFamily="18" charset="2"/>
              <a:buChar char=""/>
              <a:tabLst>
                <a:tab pos="457200" algn="l"/>
              </a:tabLst>
            </a:pPr>
            <a:r>
              <a:rPr lang="en-CA" sz="1800">
                <a:solidFill>
                  <a:srgbClr val="000000"/>
                </a:solidFill>
                <a:effectLst/>
                <a:latin typeface="Calibri" panose="020F0502020204030204" pitchFamily="34" charset="0"/>
                <a:ea typeface="Times New Roman" panose="02020603050405020304" pitchFamily="18" charset="0"/>
              </a:rPr>
              <a:t>For project </a:t>
            </a:r>
            <a:r>
              <a:rPr lang="en-CA" sz="1800" err="1">
                <a:solidFill>
                  <a:srgbClr val="000000"/>
                </a:solidFill>
                <a:effectLst/>
                <a:latin typeface="Calibri" panose="020F0502020204030204" pitchFamily="34" charset="0"/>
                <a:ea typeface="Times New Roman" panose="02020603050405020304" pitchFamily="18" charset="0"/>
              </a:rPr>
              <a:t>checkins</a:t>
            </a:r>
            <a:r>
              <a:rPr lang="en-CA" sz="1800">
                <a:solidFill>
                  <a:srgbClr val="000000"/>
                </a:solidFill>
                <a:effectLst/>
                <a:latin typeface="Calibri" panose="020F0502020204030204" pitchFamily="34" charset="0"/>
                <a:ea typeface="Times New Roman" panose="02020603050405020304" pitchFamily="18" charset="0"/>
              </a:rPr>
              <a:t>, verify the "Status" (Not verified, Open, Fulfilled) and the "Owner"</a:t>
            </a:r>
            <a:endParaRPr lang="en-CA" sz="1800">
              <a:solidFill>
                <a:srgbClr val="000000"/>
              </a:solidFill>
              <a:effectLst/>
              <a:latin typeface="Calibri" panose="020F0502020204030204" pitchFamily="34" charset="0"/>
              <a:ea typeface="Calibri" panose="020F0502020204030204" pitchFamily="34" charset="0"/>
            </a:endParaRPr>
          </a:p>
          <a:p>
            <a:endParaRPr lang="en-US"/>
          </a:p>
          <a:p>
            <a:endParaRPr lang="en-US"/>
          </a:p>
          <a:p>
            <a:r>
              <a:rPr lang="en-US"/>
              <a:t>The design principles and critical design guidelines have been used with customers to implement success and the Enterprise-scale Architecture aligns to the Azure roadmaps. If a customer wants to deviate from the principles or critical design area explain our methodology and confirm they understand our positioning. In the end capture any trade offs or deviations a customer makes and document the implications.</a:t>
            </a:r>
          </a:p>
        </p:txBody>
      </p:sp>
      <p:sp>
        <p:nvSpPr>
          <p:cNvPr id="4" name="Slide Number Placeholder 3"/>
          <p:cNvSpPr>
            <a:spLocks noGrp="1"/>
          </p:cNvSpPr>
          <p:nvPr>
            <p:ph type="sldNum" sz="quarter" idx="5"/>
          </p:nvPr>
        </p:nvSpPr>
        <p:spPr/>
        <p:txBody>
          <a:bodyPr/>
          <a:lstStyle/>
          <a:p>
            <a:fld id="{1EC99210-0EB3-42F7-A677-41E333F3FC17}" type="slidenum">
              <a:rPr lang="en-US" smtClean="0"/>
              <a:t>7</a:t>
            </a:fld>
            <a:endParaRPr lang="en-US"/>
          </a:p>
        </p:txBody>
      </p:sp>
    </p:spTree>
    <p:extLst>
      <p:ext uri="{BB962C8B-B14F-4D97-AF65-F5344CB8AC3E}">
        <p14:creationId xmlns:p14="http://schemas.microsoft.com/office/powerpoint/2010/main" val="2296535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example agenda for an Enterprise-scale for AKS workshop covers all the principles and critical design area topics to ensure successful landing zone design. Some customers may exhibit maturity in certain areas and may not need a session for each topic. Document the recommendations and the decisions the customer has already made so the complete vision for the Azure landing zone is captured in the design output. Here is an example template that can be used for documentation: </a:t>
            </a:r>
            <a:r>
              <a:rPr lang="en-US">
                <a:hlinkClick r:id="rId3"/>
              </a:rPr>
              <a:t>AKS construction set workshop checklist.xlsx (sharepoint.com)</a:t>
            </a:r>
            <a:endParaRPr lang="en-US"/>
          </a:p>
        </p:txBody>
      </p:sp>
      <p:sp>
        <p:nvSpPr>
          <p:cNvPr id="4" name="Slide Number Placeholder 3"/>
          <p:cNvSpPr>
            <a:spLocks noGrp="1"/>
          </p:cNvSpPr>
          <p:nvPr>
            <p:ph type="sldNum" sz="quarter" idx="5"/>
          </p:nvPr>
        </p:nvSpPr>
        <p:spPr/>
        <p:txBody>
          <a:bodyPr/>
          <a:lstStyle/>
          <a:p>
            <a:fld id="{1EC99210-0EB3-42F7-A677-41E333F3FC17}" type="slidenum">
              <a:rPr lang="en-US" smtClean="0"/>
              <a:t>8</a:t>
            </a:fld>
            <a:endParaRPr lang="en-US"/>
          </a:p>
        </p:txBody>
      </p:sp>
    </p:spTree>
    <p:extLst>
      <p:ext uri="{BB962C8B-B14F-4D97-AF65-F5344CB8AC3E}">
        <p14:creationId xmlns:p14="http://schemas.microsoft.com/office/powerpoint/2010/main" val="16030616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27.jpe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 Id="rId5" Type="http://schemas.openxmlformats.org/officeDocument/2006/relationships/image" Target="../media/image6.emf"/><Relationship Id="rId4" Type="http://schemas.openxmlformats.org/officeDocument/2006/relationships/image" Target="../media/image5.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33143037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14904339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14516202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26058599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1" y="1168943"/>
            <a:ext cx="3290380" cy="3786998"/>
          </a:xfrm>
          <a:prstGeom prst="rect">
            <a:avLst/>
          </a:prstGeom>
        </p:spPr>
        <p:txBody>
          <a:bodyPr wrap="square" lIns="0" tIns="0" rIns="0" bIns="0">
            <a:noAutofit/>
          </a:bodyPr>
          <a:lstStyle>
            <a:lvl1pPr marL="0" indent="0" defTabSz="507233">
              <a:spcAft>
                <a:spcPts val="490"/>
              </a:spcAft>
              <a:buNone/>
              <a:defRPr sz="1765" spc="0" baseline="0">
                <a:solidFill>
                  <a:srgbClr val="000000"/>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142379218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07" indent="0">
              <a:buNone/>
              <a:defRPr/>
            </a:lvl3pPr>
            <a:lvl4pPr marL="672161" indent="0">
              <a:buNone/>
              <a:defRPr/>
            </a:lvl4pPr>
            <a:lvl5pPr marL="896214"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rgbClr val="000000"/>
                </a:solidFill>
              </a:defRPr>
            </a:lvl2pPr>
            <a:lvl3pPr marL="448107" indent="0">
              <a:buNone/>
              <a:defRPr/>
            </a:lvl3pPr>
            <a:lvl4pPr marL="672161" indent="0">
              <a:buNone/>
              <a:defRPr/>
            </a:lvl4pPr>
            <a:lvl5pPr marL="896214"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07" indent="0">
              <a:buNone/>
              <a:defRPr/>
            </a:lvl3pPr>
            <a:lvl4pPr marL="672161"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70" y="4299925"/>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70"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Medium: body copy Segoe UI Regular 14/18</a:t>
            </a:r>
          </a:p>
        </p:txBody>
      </p:sp>
    </p:spTree>
    <p:extLst>
      <p:ext uri="{BB962C8B-B14F-4D97-AF65-F5344CB8AC3E}">
        <p14:creationId xmlns:p14="http://schemas.microsoft.com/office/powerpoint/2010/main" val="12851239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43255559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7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5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82508958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57976964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8" y="1599723"/>
            <a:ext cx="3609417" cy="3108047"/>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4"/>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4"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69057351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3"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6"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0"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5"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12663918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2595341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20566160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264884902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FFFFFF"/>
                </a:solidFill>
              </a:defRPr>
            </a:lvl1pPr>
          </a:lstStyle>
          <a:p>
            <a:pPr marL="0" lvl="0">
              <a:lnSpc>
                <a:spcPts val="5489"/>
              </a:lnSpc>
            </a:pPr>
            <a:r>
              <a:rPr lang="en-US"/>
              <a:t>Section title</a:t>
            </a:r>
          </a:p>
        </p:txBody>
      </p:sp>
    </p:spTree>
    <p:extLst>
      <p:ext uri="{BB962C8B-B14F-4D97-AF65-F5344CB8AC3E}">
        <p14:creationId xmlns:p14="http://schemas.microsoft.com/office/powerpoint/2010/main" val="4180317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599705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6" y="620429"/>
            <a:ext cx="5541959" cy="403137"/>
          </a:xfrm>
          <a:prstGeom prst="rect">
            <a:avLst/>
          </a:prstGeom>
        </p:spPr>
        <p:txBody>
          <a:bodyPr wrap="square" lIns="0" tIns="0" rIns="0" bIns="0">
            <a:spAutoFit/>
          </a:bodyPr>
          <a:lstStyle>
            <a:lvl1pPr>
              <a:lnSpc>
                <a:spcPts val="3136"/>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1823404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4"/>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5"/>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70"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145794856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404341962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72980324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37797848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5"/>
              </a:lnSpc>
              <a:spcBef>
                <a:spcPts val="882"/>
              </a:spcBef>
              <a:buFont typeface="Arial" panose="020B0604020202020204" pitchFamily="34" charset="0"/>
              <a:buNone/>
              <a:defRPr sz="980" b="0" i="0" spc="0">
                <a:solidFill>
                  <a:srgbClr val="000000"/>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01875514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7" y="52388"/>
            <a:ext cx="3400425" cy="6753225"/>
          </a:xfrm>
          <a:prstGeom prst="rect">
            <a:avLst/>
          </a:prstGeom>
        </p:spPr>
      </p:pic>
    </p:spTree>
    <p:extLst>
      <p:ext uri="{BB962C8B-B14F-4D97-AF65-F5344CB8AC3E}">
        <p14:creationId xmlns:p14="http://schemas.microsoft.com/office/powerpoint/2010/main" val="172958214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84723524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604403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75893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296783"/>
          </a:xfrm>
          <a:prstGeom prst="rect">
            <a:avLst/>
          </a:prstGeom>
        </p:spPr>
        <p:txBody>
          <a:bodyPr/>
          <a:lstStyle>
            <a:lvl1pPr marL="284738" indent="-28473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0" indent="-27540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78" indent="-28473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36" indent="-22405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91" indent="-22405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33202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83573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23" indent="-28402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33" indent="-27471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56" indent="-28402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50" indent="-223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744" indent="-223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554415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476878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13878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7" y="52388"/>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70" y="2323340"/>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290811635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123504045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8" y="206106"/>
            <a:ext cx="5583404" cy="6409831"/>
          </a:xfrm>
          <a:prstGeom prst="rect">
            <a:avLst/>
          </a:prstGeom>
        </p:spPr>
      </p:pic>
    </p:spTree>
    <p:extLst>
      <p:ext uri="{BB962C8B-B14F-4D97-AF65-F5344CB8AC3E}">
        <p14:creationId xmlns:p14="http://schemas.microsoft.com/office/powerpoint/2010/main" val="122672367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334577585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5901376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2" y="0"/>
            <a:ext cx="6080099" cy="6858000"/>
          </a:xfrm>
          <a:prstGeom prst="rect">
            <a:avLst/>
          </a:prstGeom>
        </p:spPr>
      </p:pic>
    </p:spTree>
    <p:extLst>
      <p:ext uri="{BB962C8B-B14F-4D97-AF65-F5344CB8AC3E}">
        <p14:creationId xmlns:p14="http://schemas.microsoft.com/office/powerpoint/2010/main" val="165160323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1"/>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136835211"/>
      </p:ext>
    </p:extLst>
  </p:cSld>
  <p:clrMap bg1="lt1" tx1="dk1" bg2="lt2" tx2="dk2" accent1="accent1" accent2="accent2" accent3="accent3" accent4="accent4" accent5="accent5" accent6="accent6" hlink="hlink" folHlink="folHlink"/>
  <p:sldLayoutIdLst>
    <p:sldLayoutId id="2147484864" r:id="rId1"/>
    <p:sldLayoutId id="2147484865" r:id="rId2"/>
    <p:sldLayoutId id="2147484866" r:id="rId3"/>
    <p:sldLayoutId id="2147484867" r:id="rId4"/>
    <p:sldLayoutId id="2147484868" r:id="rId5"/>
    <p:sldLayoutId id="2147484869" r:id="rId6"/>
    <p:sldLayoutId id="2147484870" r:id="rId7"/>
    <p:sldLayoutId id="2147484871" r:id="rId8"/>
    <p:sldLayoutId id="2147484872" r:id="rId9"/>
    <p:sldLayoutId id="2147484873" r:id="rId10"/>
    <p:sldLayoutId id="2147484874" r:id="rId11"/>
    <p:sldLayoutId id="2147484875" r:id="rId12"/>
    <p:sldLayoutId id="2147484876" r:id="rId13"/>
    <p:sldLayoutId id="2147484877" r:id="rId14"/>
    <p:sldLayoutId id="2147484878" r:id="rId15"/>
    <p:sldLayoutId id="2147484879" r:id="rId16"/>
    <p:sldLayoutId id="2147484880" r:id="rId17"/>
    <p:sldLayoutId id="2147484881" r:id="rId18"/>
    <p:sldLayoutId id="2147484882" r:id="rId19"/>
    <p:sldLayoutId id="2147484883" r:id="rId20"/>
    <p:sldLayoutId id="2147484884" r:id="rId21"/>
    <p:sldLayoutId id="2147484885" r:id="rId22"/>
    <p:sldLayoutId id="2147484886" r:id="rId23"/>
    <p:sldLayoutId id="2147484887" r:id="rId24"/>
    <p:sldLayoutId id="2147484888" r:id="rId25"/>
    <p:sldLayoutId id="2147484889" r:id="rId26"/>
    <p:sldLayoutId id="2147484890" r:id="rId27"/>
    <p:sldLayoutId id="2147484891" r:id="rId28"/>
    <p:sldLayoutId id="2147484892" r:id="rId29"/>
    <p:sldLayoutId id="2147484893" r:id="rId30"/>
    <p:sldLayoutId id="2147484894" r:id="rId31"/>
    <p:sldLayoutId id="2147484895" r:id="rId32"/>
    <p:sldLayoutId id="2147484896" r:id="rId33"/>
    <p:sldLayoutId id="2147484897" r:id="rId34"/>
    <p:sldLayoutId id="2147484898" r:id="rId35"/>
    <p:sldLayoutId id="2147484899" r:id="rId36"/>
    <p:sldLayoutId id="2147484934" r:id="rId37"/>
  </p:sldLayoutIdLst>
  <p:transition>
    <p:fade/>
  </p:transition>
  <p:hf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Azure/Enterprise-Scale-for-AKS/tree/main/materials" TargetMode="External"/><Relationship Id="rId2" Type="http://schemas.openxmlformats.org/officeDocument/2006/relationships/notesSlide" Target="../notesSlides/notesSlide1.xml"/><Relationship Id="rId1" Type="http://schemas.openxmlformats.org/officeDocument/2006/relationships/slideLayout" Target="../slideLayouts/slideLayout35.xml"/><Relationship Id="rId5" Type="http://schemas.openxmlformats.org/officeDocument/2006/relationships/hyperlink" Target="https://aka.ms/aks-reference-implementation" TargetMode="External"/><Relationship Id="rId4" Type="http://schemas.openxmlformats.org/officeDocument/2006/relationships/hyperlink" Target="https://docs.microsoft.com/azure/cloud-adoption-framework/scenarios/aks/enterprise-scale-landing-zone"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aka.ms/aksconstruction-set"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hyperlink" Target="https://docs.microsoft.com/azure/cloud-adoption-framework/ready/enterprise-scale/architecture#:~:text=Enterprise-scale%20is%20an%20architectural%20approach%20and%20a%20reference,roadmap%20and%20the%20Cloud%20Adoption%20Framework%20for%20Azure." TargetMode="External"/><Relationship Id="rId4" Type="http://schemas.openxmlformats.org/officeDocument/2006/relationships/hyperlink" Target="https://aka.ms/aks-reference-implementation" TargetMode="Externa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6.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Azure/Enterprise-Scale-for-AKS/tree/main/materials" TargetMode="External"/><Relationship Id="rId7"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hyperlink" Target="https://aka.ms/aks-reference-implementation" TargetMode="External"/><Relationship Id="rId11" Type="http://schemas.openxmlformats.org/officeDocument/2006/relationships/image" Target="../media/image420.png"/><Relationship Id="rId5" Type="http://schemas.openxmlformats.org/officeDocument/2006/relationships/hyperlink" Target="https://forms.office.com/r/SCCh64wBLj" TargetMode="External"/><Relationship Id="rId10" Type="http://schemas.openxmlformats.org/officeDocument/2006/relationships/image" Target="../media/image35.png"/><Relationship Id="rId4" Type="http://schemas.openxmlformats.org/officeDocument/2006/relationships/hyperlink" Target="https://docs.microsoft.com/azure/cloud-adoption-framework/scenarios/aks/enterprise-scale-landing-zone" TargetMode="External"/><Relationship Id="rId9"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zure/Enterprise-Scale-for-AKS/tree/main/materials" TargetMode="External"/><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hyperlink" Target="https://docs.microsoft.com/azure/cloud-adoption-framework/scenarios/aks/enterprise-scale-landing-zone"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azure/cloud-adoption-framework/scenarios/aks/enterprise-scale-landing-zone" TargetMode="External"/><Relationship Id="rId2" Type="http://schemas.openxmlformats.org/officeDocument/2006/relationships/hyperlink" Target="https://docs.microsoft.com/azure/cloud-adoption-framework/ready/enterprise-scale/" TargetMode="External"/><Relationship Id="rId1" Type="http://schemas.openxmlformats.org/officeDocument/2006/relationships/slideLayout" Target="../slideLayouts/slideLayout15.xml"/><Relationship Id="rId5" Type="http://schemas.openxmlformats.org/officeDocument/2006/relationships/hyperlink" Target="https://aka.ms/aks-reference-implementation" TargetMode="External"/><Relationship Id="rId4" Type="http://schemas.openxmlformats.org/officeDocument/2006/relationships/hyperlink" Target="https://github.com/Azure/Enterprise-Scale-for-AKS/tree/main/materials" TargetMode="Externa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09" name="Rectangle 2"/>
          <p:cNvSpPr>
            <a:spLocks noChangeArrowheads="1"/>
          </p:cNvSpPr>
          <p:nvPr/>
        </p:nvSpPr>
        <p:spPr bwMode="white">
          <a:xfrm>
            <a:off x="282595" y="1041371"/>
            <a:ext cx="2687300" cy="5617866"/>
          </a:xfrm>
          <a:prstGeom prst="rect">
            <a:avLst/>
          </a:prstGeom>
          <a:solidFill>
            <a:srgbClr val="137AD4"/>
          </a:solidFill>
          <a:ln>
            <a:noFill/>
          </a:ln>
          <a:extLs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129332" tIns="64657" rIns="129332" bIns="64657" anchor="ctr"/>
          <a:lstStyle/>
          <a:p>
            <a:pPr algn="ctr" defTabSz="1292991"/>
            <a:endParaRPr lang="en-US" sz="3332" b="1">
              <a:solidFill>
                <a:srgbClr val="FFFFFF"/>
              </a:solidFill>
              <a:latin typeface="+mj-lt"/>
            </a:endParaRPr>
          </a:p>
        </p:txBody>
      </p:sp>
      <p:sp>
        <p:nvSpPr>
          <p:cNvPr id="4" name="Line 3"/>
          <p:cNvSpPr>
            <a:spLocks noChangeShapeType="1"/>
          </p:cNvSpPr>
          <p:nvPr/>
        </p:nvSpPr>
        <p:spPr bwMode="white">
          <a:xfrm>
            <a:off x="346396" y="1876225"/>
            <a:ext cx="10307277" cy="0"/>
          </a:xfrm>
          <a:prstGeom prst="line">
            <a:avLst/>
          </a:prstGeom>
          <a:noFill/>
          <a:ln w="12700">
            <a:solidFill>
              <a:srgbClr val="20BDEF"/>
            </a:solidFill>
            <a:round/>
            <a:headEnd type="none" w="sm" len="sm"/>
            <a:tailEnd type="none" w="sm" len="sm"/>
          </a:ln>
        </p:spPr>
        <p:txBody>
          <a:bodyPr lIns="129334" tIns="64657" rIns="129334" bIns="64657"/>
          <a:lstStyle/>
          <a:p>
            <a:pPr defTabSz="1293150">
              <a:defRPr/>
            </a:pPr>
            <a:endParaRPr lang="en-US" sz="1469">
              <a:solidFill>
                <a:srgbClr val="FFFFFF"/>
              </a:solidFill>
              <a:effectLst>
                <a:outerShdw blurRad="38100" dist="38100" dir="2700000" algn="tl">
                  <a:srgbClr val="000000">
                    <a:alpha val="43137"/>
                  </a:srgbClr>
                </a:outerShdw>
              </a:effectLst>
              <a:cs typeface="Adobe Arabic" panose="02040503050201020203" pitchFamily="18" charset="-78"/>
            </a:endParaRPr>
          </a:p>
        </p:txBody>
      </p:sp>
      <p:sp>
        <p:nvSpPr>
          <p:cNvPr id="5" name="Line 7"/>
          <p:cNvSpPr>
            <a:spLocks noChangeShapeType="1"/>
          </p:cNvSpPr>
          <p:nvPr/>
        </p:nvSpPr>
        <p:spPr bwMode="white">
          <a:xfrm>
            <a:off x="376703" y="4408093"/>
            <a:ext cx="10307277" cy="0"/>
          </a:xfrm>
          <a:prstGeom prst="line">
            <a:avLst/>
          </a:prstGeom>
          <a:noFill/>
          <a:ln w="12700">
            <a:solidFill>
              <a:srgbClr val="20BDEF"/>
            </a:solidFill>
            <a:round/>
            <a:headEnd type="none" w="sm" len="sm"/>
            <a:tailEnd type="none" w="sm" len="sm"/>
          </a:ln>
        </p:spPr>
        <p:txBody>
          <a:bodyPr lIns="129334" tIns="64657" rIns="129334" bIns="64657"/>
          <a:lstStyle/>
          <a:p>
            <a:pPr defTabSz="1293150">
              <a:defRPr/>
            </a:pPr>
            <a:endParaRPr lang="en-US" sz="1469">
              <a:solidFill>
                <a:srgbClr val="FFFFFF"/>
              </a:solidFill>
              <a:effectLst>
                <a:outerShdw blurRad="38100" dist="38100" dir="2700000" algn="tl">
                  <a:srgbClr val="000000">
                    <a:alpha val="43137"/>
                  </a:srgbClr>
                </a:outerShdw>
              </a:effectLst>
              <a:cs typeface="Adobe Arabic" panose="02040503050201020203" pitchFamily="18" charset="-78"/>
            </a:endParaRPr>
          </a:p>
        </p:txBody>
      </p:sp>
      <p:sp>
        <p:nvSpPr>
          <p:cNvPr id="6" name="Line 9"/>
          <p:cNvSpPr>
            <a:spLocks noChangeShapeType="1"/>
          </p:cNvSpPr>
          <p:nvPr/>
        </p:nvSpPr>
        <p:spPr bwMode="white">
          <a:xfrm>
            <a:off x="5770786" y="687242"/>
            <a:ext cx="0" cy="5716929"/>
          </a:xfrm>
          <a:prstGeom prst="line">
            <a:avLst/>
          </a:prstGeom>
          <a:noFill/>
          <a:ln w="9525">
            <a:noFill/>
            <a:round/>
            <a:headEnd type="none" w="sm" len="sm"/>
            <a:tailEnd type="none" w="sm" len="sm"/>
          </a:ln>
        </p:spPr>
        <p:txBody>
          <a:bodyPr lIns="130234" tIns="65109" rIns="130234" bIns="65109" anchor="ctr">
            <a:spAutoFit/>
          </a:bodyPr>
          <a:lstStyle/>
          <a:p>
            <a:pPr defTabSz="1293150">
              <a:defRPr/>
            </a:pPr>
            <a:endParaRPr lang="en-US" sz="1667">
              <a:solidFill>
                <a:srgbClr val="FFFFFF"/>
              </a:solidFill>
              <a:effectLst>
                <a:outerShdw blurRad="38100" dist="38100" dir="2700000" algn="tl">
                  <a:srgbClr val="000000">
                    <a:alpha val="43137"/>
                  </a:srgbClr>
                </a:outerShdw>
              </a:effectLst>
              <a:cs typeface="Adobe Arabic" panose="02040503050201020203" pitchFamily="18" charset="-78"/>
            </a:endParaRPr>
          </a:p>
        </p:txBody>
      </p:sp>
      <p:sp>
        <p:nvSpPr>
          <p:cNvPr id="17414" name="Rectangle 13"/>
          <p:cNvSpPr>
            <a:spLocks noChangeArrowheads="1"/>
          </p:cNvSpPr>
          <p:nvPr/>
        </p:nvSpPr>
        <p:spPr bwMode="white">
          <a:xfrm>
            <a:off x="3047598" y="3026168"/>
            <a:ext cx="8399709" cy="7731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07256" tIns="53628" rIns="107256" bIns="53628" anchor="ctr">
            <a:spAutoFit/>
          </a:bodyPr>
          <a:lstStyle/>
          <a:p>
            <a:pPr defTabSz="1292991" eaLnBrk="0" hangingPunct="0">
              <a:lnSpc>
                <a:spcPct val="90000"/>
              </a:lnSpc>
              <a:spcBef>
                <a:spcPct val="30000"/>
              </a:spcBef>
              <a:buClr>
                <a:srgbClr val="FFFF99"/>
              </a:buClr>
              <a:buSzPct val="75000"/>
            </a:pPr>
            <a:r>
              <a:rPr lang="en-US" altLang="ja-JP" sz="1600">
                <a:solidFill>
                  <a:srgbClr val="FFFFFF"/>
                </a:solidFill>
              </a:rPr>
              <a:t>This presentation provides instructions on how to deliver Enterprise-scale Landing Zones for AKS to customers. Use this deck to kick off the Enterprise-scale landing zones conversation and introduce other available resources. </a:t>
            </a:r>
            <a:endParaRPr lang="en-US" altLang="ja-JP" sz="1600">
              <a:solidFill>
                <a:srgbClr val="FFFFFF"/>
              </a:solidFill>
              <a:ea typeface="MS PGothic" charset="0"/>
            </a:endParaRPr>
          </a:p>
        </p:txBody>
      </p:sp>
      <p:sp>
        <p:nvSpPr>
          <p:cNvPr id="17415" name="Rectangle 20"/>
          <p:cNvSpPr>
            <a:spLocks noChangeArrowheads="1"/>
          </p:cNvSpPr>
          <p:nvPr/>
        </p:nvSpPr>
        <p:spPr bwMode="white">
          <a:xfrm>
            <a:off x="-304033" y="2927298"/>
            <a:ext cx="3207020" cy="352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765" b="1">
                <a:solidFill>
                  <a:srgbClr val="FFFFFF"/>
                </a:solidFill>
                <a:latin typeface="+mj-lt"/>
              </a:rPr>
              <a:t>Usage guide:</a:t>
            </a:r>
          </a:p>
        </p:txBody>
      </p:sp>
      <p:sp>
        <p:nvSpPr>
          <p:cNvPr id="17417" name="Rectangle 11"/>
          <p:cNvSpPr>
            <a:spLocks noChangeArrowheads="1"/>
          </p:cNvSpPr>
          <p:nvPr/>
        </p:nvSpPr>
        <p:spPr bwMode="white">
          <a:xfrm>
            <a:off x="3060423" y="1061966"/>
            <a:ext cx="8237730" cy="3299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7256" tIns="53628" rIns="107256" bIns="53628" anchor="ctr">
            <a:spAutoFit/>
          </a:bodyPr>
          <a:lstStyle/>
          <a:p>
            <a:pPr defTabSz="911785" eaLnBrk="0" hangingPunct="0">
              <a:lnSpc>
                <a:spcPct val="90000"/>
              </a:lnSpc>
              <a:spcBef>
                <a:spcPct val="30000"/>
              </a:spcBef>
              <a:buClr>
                <a:srgbClr val="FFFF99"/>
              </a:buClr>
              <a:buSzPct val="75000"/>
            </a:pPr>
            <a:r>
              <a:rPr lang="en-US" sz="1600" kern="1200" dirty="0">
                <a:solidFill>
                  <a:srgbClr val="FFFFFF"/>
                </a:solidFill>
                <a:cs typeface="Segoe UI"/>
              </a:rPr>
              <a:t>Partner</a:t>
            </a:r>
            <a:endParaRPr lang="en-US" sz="1600" dirty="0">
              <a:solidFill>
                <a:srgbClr val="FFFFFF"/>
              </a:solidFill>
              <a:cs typeface="Segoe UI" charset="0"/>
            </a:endParaRPr>
          </a:p>
        </p:txBody>
      </p:sp>
      <p:sp>
        <p:nvSpPr>
          <p:cNvPr id="17418" name="Rectangle 19"/>
          <p:cNvSpPr>
            <a:spLocks noChangeArrowheads="1"/>
          </p:cNvSpPr>
          <p:nvPr/>
        </p:nvSpPr>
        <p:spPr bwMode="white">
          <a:xfrm>
            <a:off x="-230626" y="1063326"/>
            <a:ext cx="3207020" cy="352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765" b="1" dirty="0">
                <a:solidFill>
                  <a:srgbClr val="FFFFFF"/>
                </a:solidFill>
                <a:latin typeface="+mj-lt"/>
              </a:rPr>
              <a:t>Speaker:</a:t>
            </a:r>
          </a:p>
        </p:txBody>
      </p:sp>
      <p:sp>
        <p:nvSpPr>
          <p:cNvPr id="17419" name="Rectangle 11"/>
          <p:cNvSpPr>
            <a:spLocks noChangeArrowheads="1"/>
          </p:cNvSpPr>
          <p:nvPr/>
        </p:nvSpPr>
        <p:spPr bwMode="white">
          <a:xfrm>
            <a:off x="3053924" y="1491870"/>
            <a:ext cx="8237730" cy="3299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7256" tIns="53628" rIns="107256" bIns="53628" anchor="ctr">
            <a:spAutoFit/>
          </a:bodyPr>
          <a:lstStyle/>
          <a:p>
            <a:pPr defTabSz="911785" eaLnBrk="0" hangingPunct="0">
              <a:lnSpc>
                <a:spcPct val="90000"/>
              </a:lnSpc>
              <a:spcBef>
                <a:spcPct val="30000"/>
              </a:spcBef>
              <a:buClr>
                <a:srgbClr val="FFFF99"/>
              </a:buClr>
              <a:buSzPct val="75000"/>
            </a:pPr>
            <a:r>
              <a:rPr lang="en-US" sz="1600" dirty="0">
                <a:solidFill>
                  <a:srgbClr val="FFFFFF"/>
                </a:solidFill>
                <a:cs typeface="Segoe UI" charset="0"/>
              </a:rPr>
              <a:t>Customer ITDM, BDM, Cloud Architect</a:t>
            </a:r>
          </a:p>
        </p:txBody>
      </p:sp>
      <p:sp>
        <p:nvSpPr>
          <p:cNvPr id="17420" name="Rectangle 19"/>
          <p:cNvSpPr>
            <a:spLocks noChangeArrowheads="1"/>
          </p:cNvSpPr>
          <p:nvPr/>
        </p:nvSpPr>
        <p:spPr bwMode="white">
          <a:xfrm>
            <a:off x="-238679" y="1479678"/>
            <a:ext cx="3208574" cy="352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765" b="1">
                <a:solidFill>
                  <a:srgbClr val="FFFFFF"/>
                </a:solidFill>
                <a:latin typeface="+mj-lt"/>
              </a:rPr>
              <a:t>Primary Audience:</a:t>
            </a:r>
          </a:p>
        </p:txBody>
      </p:sp>
      <p:sp>
        <p:nvSpPr>
          <p:cNvPr id="18" name="Line 25"/>
          <p:cNvSpPr>
            <a:spLocks noChangeShapeType="1"/>
          </p:cNvSpPr>
          <p:nvPr/>
        </p:nvSpPr>
        <p:spPr bwMode="white">
          <a:xfrm>
            <a:off x="376702" y="4884273"/>
            <a:ext cx="10307277" cy="0"/>
          </a:xfrm>
          <a:prstGeom prst="line">
            <a:avLst/>
          </a:prstGeom>
          <a:noFill/>
          <a:ln w="12700">
            <a:solidFill>
              <a:srgbClr val="20BDEF"/>
            </a:solidFill>
            <a:round/>
            <a:headEnd type="none" w="sm" len="sm"/>
            <a:tailEnd type="none" w="sm" len="sm"/>
          </a:ln>
        </p:spPr>
        <p:txBody>
          <a:bodyPr lIns="129334" tIns="64657" rIns="129334" bIns="64657"/>
          <a:lstStyle/>
          <a:p>
            <a:pPr defTabSz="1293150">
              <a:defRPr/>
            </a:pPr>
            <a:endParaRPr lang="en-US" sz="1469">
              <a:solidFill>
                <a:srgbClr val="FFFFFF"/>
              </a:solidFill>
              <a:effectLst>
                <a:outerShdw blurRad="38100" dist="38100" dir="2700000" algn="tl">
                  <a:srgbClr val="000000">
                    <a:alpha val="43137"/>
                  </a:srgbClr>
                </a:outerShdw>
              </a:effectLst>
              <a:cs typeface="Adobe Arabic" panose="02040503050201020203" pitchFamily="18" charset="-78"/>
            </a:endParaRPr>
          </a:p>
        </p:txBody>
      </p:sp>
      <p:sp>
        <p:nvSpPr>
          <p:cNvPr id="17427" name="Rectangle 24"/>
          <p:cNvSpPr>
            <a:spLocks noChangeArrowheads="1"/>
          </p:cNvSpPr>
          <p:nvPr/>
        </p:nvSpPr>
        <p:spPr bwMode="white">
          <a:xfrm>
            <a:off x="-281551" y="4477399"/>
            <a:ext cx="3207020" cy="352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765" b="1">
                <a:solidFill>
                  <a:srgbClr val="FFFFFF"/>
                </a:solidFill>
                <a:latin typeface="+mj-lt"/>
              </a:rPr>
              <a:t>Key contact for support:</a:t>
            </a:r>
          </a:p>
        </p:txBody>
      </p:sp>
      <p:sp>
        <p:nvSpPr>
          <p:cNvPr id="17428" name="Rectangle 13"/>
          <p:cNvSpPr>
            <a:spLocks noChangeArrowheads="1"/>
          </p:cNvSpPr>
          <p:nvPr/>
        </p:nvSpPr>
        <p:spPr bwMode="white">
          <a:xfrm>
            <a:off x="3041204" y="4517264"/>
            <a:ext cx="8174317" cy="3299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07256" tIns="53628" rIns="107256" bIns="53628" anchor="ctr">
            <a:spAutoFit/>
          </a:bodyPr>
          <a:lstStyle/>
          <a:p>
            <a:pPr defTabSz="1292991" eaLnBrk="0" hangingPunct="0">
              <a:lnSpc>
                <a:spcPct val="90000"/>
              </a:lnSpc>
              <a:spcBef>
                <a:spcPct val="30000"/>
              </a:spcBef>
              <a:buClr>
                <a:srgbClr val="FFFF99"/>
              </a:buClr>
              <a:buSzPct val="75000"/>
            </a:pPr>
            <a:r>
              <a:rPr lang="en-US" altLang="ja-JP" sz="1600" dirty="0">
                <a:solidFill>
                  <a:srgbClr val="FFFFFF"/>
                </a:solidFill>
                <a:ea typeface="MS PGothic" charset="0"/>
              </a:rPr>
              <a:t>Ayobami Ayodeji at aayodeji@microsoft.com</a:t>
            </a:r>
          </a:p>
        </p:txBody>
      </p:sp>
      <p:sp>
        <p:nvSpPr>
          <p:cNvPr id="17429" name="Rectangle 27"/>
          <p:cNvSpPr>
            <a:spLocks noChangeArrowheads="1"/>
          </p:cNvSpPr>
          <p:nvPr/>
        </p:nvSpPr>
        <p:spPr bwMode="white">
          <a:xfrm>
            <a:off x="282595" y="4942509"/>
            <a:ext cx="2651509" cy="5971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765" b="1">
                <a:solidFill>
                  <a:srgbClr val="FFFFFF"/>
                </a:solidFill>
                <a:latin typeface="+mj-lt"/>
              </a:rPr>
              <a:t>Additional supporting materials:</a:t>
            </a:r>
          </a:p>
        </p:txBody>
      </p:sp>
      <p:sp>
        <p:nvSpPr>
          <p:cNvPr id="29" name="Rectangle 13"/>
          <p:cNvSpPr>
            <a:spLocks noChangeArrowheads="1"/>
          </p:cNvSpPr>
          <p:nvPr/>
        </p:nvSpPr>
        <p:spPr bwMode="white">
          <a:xfrm>
            <a:off x="3057640" y="4958486"/>
            <a:ext cx="8787966" cy="607223"/>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lIns="107256" tIns="53628" rIns="107256" bIns="53628">
            <a:spAutoFit/>
          </a:bodyPr>
          <a:lstStyle/>
          <a:p>
            <a:pPr defTabSz="914554">
              <a:lnSpc>
                <a:spcPct val="105000"/>
              </a:lnSpc>
            </a:pPr>
            <a:r>
              <a:rPr lang="en-US" sz="1600" dirty="0">
                <a:solidFill>
                  <a:srgbClr val="FFFFFF"/>
                </a:solidFill>
                <a:ea typeface="Calibri" panose="020F0502020204030204" pitchFamily="34" charset="0"/>
              </a:rPr>
              <a:t>Enterprise-scale for AKS </a:t>
            </a:r>
            <a:r>
              <a:rPr lang="en-US" sz="1600" dirty="0">
                <a:solidFill>
                  <a:srgbClr val="FFFFFF"/>
                </a:solidFill>
                <a:ea typeface="Calibri" panose="020F0502020204030204" pitchFamily="34" charset="0"/>
                <a:hlinkClick r:id="rId3"/>
              </a:rPr>
              <a:t>Overview Deck</a:t>
            </a:r>
            <a:endParaRPr lang="en-US" sz="1600" dirty="0">
              <a:solidFill>
                <a:srgbClr val="FF0000"/>
              </a:solidFill>
              <a:ea typeface="Calibri" panose="020F0502020204030204" pitchFamily="34" charset="0"/>
            </a:endParaRPr>
          </a:p>
          <a:p>
            <a:pPr defTabSz="914554">
              <a:lnSpc>
                <a:spcPct val="105000"/>
              </a:lnSpc>
            </a:pPr>
            <a:r>
              <a:rPr lang="en-US" sz="1600" dirty="0">
                <a:solidFill>
                  <a:srgbClr val="FFFFFF"/>
                </a:solidFill>
                <a:ea typeface="Calibri" panose="020F0502020204030204" pitchFamily="34" charset="0"/>
              </a:rPr>
              <a:t>Enterprise-scale for AKS </a:t>
            </a:r>
            <a:r>
              <a:rPr lang="en-US" sz="1600" dirty="0">
                <a:solidFill>
                  <a:schemeClr val="accent5"/>
                </a:solidFill>
                <a:ea typeface="Calibri" panose="020F0502020204030204" pitchFamily="34" charset="0"/>
                <a:hlinkClick r:id="rId4">
                  <a:extLst>
                    <a:ext uri="{A12FA001-AC4F-418D-AE19-62706E023703}">
                      <ahyp:hlinkClr xmlns:ahyp="http://schemas.microsoft.com/office/drawing/2018/hyperlinkcolor" val="tx"/>
                    </a:ext>
                  </a:extLst>
                </a:hlinkClick>
              </a:rPr>
              <a:t>Architecture guidance </a:t>
            </a:r>
            <a:r>
              <a:rPr lang="en-US" sz="1600" dirty="0">
                <a:solidFill>
                  <a:srgbClr val="FFFFFF"/>
                </a:solidFill>
                <a:ea typeface="Calibri" panose="020F0502020204030204" pitchFamily="34" charset="0"/>
              </a:rPr>
              <a:t>and </a:t>
            </a:r>
            <a:r>
              <a:rPr lang="en-US" sz="1600" dirty="0">
                <a:solidFill>
                  <a:schemeClr val="accent5"/>
                </a:solidFill>
                <a:ea typeface="Calibri" panose="020F0502020204030204" pitchFamily="34" charset="0"/>
                <a:hlinkClick r:id="rId5">
                  <a:extLst>
                    <a:ext uri="{A12FA001-AC4F-418D-AE19-62706E023703}">
                      <ahyp:hlinkClr xmlns:ahyp="http://schemas.microsoft.com/office/drawing/2018/hyperlinkcolor" val="tx"/>
                    </a:ext>
                  </a:extLst>
                </a:hlinkClick>
              </a:rPr>
              <a:t>reference implementation</a:t>
            </a:r>
            <a:r>
              <a:rPr lang="en-US" sz="1600" dirty="0">
                <a:solidFill>
                  <a:srgbClr val="FFFFFF"/>
                </a:solidFill>
                <a:ea typeface="Calibri" panose="020F0502020204030204" pitchFamily="34" charset="0"/>
              </a:rPr>
              <a:t>: </a:t>
            </a:r>
          </a:p>
        </p:txBody>
      </p:sp>
      <p:sp>
        <p:nvSpPr>
          <p:cNvPr id="51" name="Line 3"/>
          <p:cNvSpPr>
            <a:spLocks noChangeShapeType="1"/>
          </p:cNvSpPr>
          <p:nvPr/>
        </p:nvSpPr>
        <p:spPr bwMode="white">
          <a:xfrm>
            <a:off x="346396" y="1426525"/>
            <a:ext cx="10307277" cy="0"/>
          </a:xfrm>
          <a:prstGeom prst="line">
            <a:avLst/>
          </a:prstGeom>
          <a:noFill/>
          <a:ln w="12700">
            <a:solidFill>
              <a:srgbClr val="20BDEF"/>
            </a:solidFill>
            <a:round/>
            <a:headEnd type="none" w="sm" len="sm"/>
            <a:tailEnd type="none" w="sm" len="sm"/>
          </a:ln>
        </p:spPr>
        <p:txBody>
          <a:bodyPr lIns="129334" tIns="64657" rIns="129334" bIns="64657"/>
          <a:lstStyle/>
          <a:p>
            <a:pPr defTabSz="1293150">
              <a:defRPr/>
            </a:pPr>
            <a:endParaRPr lang="en-US" sz="1469">
              <a:solidFill>
                <a:srgbClr val="FFFFFF"/>
              </a:solidFill>
              <a:effectLst>
                <a:outerShdw blurRad="38100" dist="38100" dir="2700000" algn="tl">
                  <a:srgbClr val="000000">
                    <a:alpha val="43137"/>
                  </a:srgbClr>
                </a:outerShdw>
              </a:effectLst>
              <a:cs typeface="Adobe Arabic" panose="02040503050201020203" pitchFamily="18" charset="-78"/>
            </a:endParaRPr>
          </a:p>
        </p:txBody>
      </p:sp>
      <p:sp>
        <p:nvSpPr>
          <p:cNvPr id="21" name="Line 3">
            <a:extLst>
              <a:ext uri="{FF2B5EF4-FFF2-40B4-BE49-F238E27FC236}">
                <a16:creationId xmlns:a16="http://schemas.microsoft.com/office/drawing/2014/main" id="{BBC31FE6-4C26-43D1-8E34-34355EAA068E}"/>
              </a:ext>
            </a:extLst>
          </p:cNvPr>
          <p:cNvSpPr>
            <a:spLocks noChangeShapeType="1"/>
          </p:cNvSpPr>
          <p:nvPr/>
        </p:nvSpPr>
        <p:spPr bwMode="white">
          <a:xfrm>
            <a:off x="346394" y="2806198"/>
            <a:ext cx="10307277" cy="0"/>
          </a:xfrm>
          <a:prstGeom prst="line">
            <a:avLst/>
          </a:prstGeom>
          <a:noFill/>
          <a:ln w="12700">
            <a:solidFill>
              <a:srgbClr val="20BDEF"/>
            </a:solidFill>
            <a:round/>
            <a:headEnd type="none" w="sm" len="sm"/>
            <a:tailEnd type="none" w="sm" len="sm"/>
          </a:ln>
        </p:spPr>
        <p:txBody>
          <a:bodyPr lIns="129334" tIns="64657" rIns="129334" bIns="64657"/>
          <a:lstStyle/>
          <a:p>
            <a:pPr defTabSz="1293150">
              <a:defRPr/>
            </a:pPr>
            <a:endParaRPr lang="en-US" sz="1469">
              <a:solidFill>
                <a:srgbClr val="FFFFFF"/>
              </a:solidFill>
              <a:effectLst>
                <a:outerShdw blurRad="38100" dist="38100" dir="2700000" algn="tl">
                  <a:srgbClr val="000000">
                    <a:alpha val="43137"/>
                  </a:srgbClr>
                </a:outerShdw>
              </a:effectLst>
              <a:cs typeface="Adobe Arabic" panose="02040503050201020203" pitchFamily="18" charset="-78"/>
            </a:endParaRPr>
          </a:p>
        </p:txBody>
      </p:sp>
      <p:sp>
        <p:nvSpPr>
          <p:cNvPr id="22" name="Rectangle 11">
            <a:extLst>
              <a:ext uri="{FF2B5EF4-FFF2-40B4-BE49-F238E27FC236}">
                <a16:creationId xmlns:a16="http://schemas.microsoft.com/office/drawing/2014/main" id="{94E34DD7-808E-4B69-9FF1-94878751F56B}"/>
              </a:ext>
            </a:extLst>
          </p:cNvPr>
          <p:cNvSpPr>
            <a:spLocks noChangeArrowheads="1"/>
          </p:cNvSpPr>
          <p:nvPr/>
        </p:nvSpPr>
        <p:spPr bwMode="white">
          <a:xfrm>
            <a:off x="3009498" y="1940359"/>
            <a:ext cx="8237730" cy="3299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7256" tIns="53628" rIns="107256" bIns="53628" anchor="ctr">
            <a:spAutoFit/>
          </a:bodyPr>
          <a:lstStyle/>
          <a:p>
            <a:pPr defTabSz="911785" eaLnBrk="0" hangingPunct="0">
              <a:lnSpc>
                <a:spcPct val="90000"/>
              </a:lnSpc>
              <a:spcBef>
                <a:spcPct val="30000"/>
              </a:spcBef>
              <a:buClr>
                <a:srgbClr val="FFFF99"/>
              </a:buClr>
              <a:buSzPct val="75000"/>
            </a:pPr>
            <a:r>
              <a:rPr lang="en-US" sz="1600" dirty="0">
                <a:solidFill>
                  <a:srgbClr val="FFFFFF"/>
                </a:solidFill>
                <a:cs typeface="Segoe UI" charset="0"/>
              </a:rPr>
              <a:t>Customer Sr. IT Pro/IT Operations/Application Owners/Influencers/Decisions Markers</a:t>
            </a:r>
          </a:p>
        </p:txBody>
      </p:sp>
      <p:sp>
        <p:nvSpPr>
          <p:cNvPr id="23" name="Rectangle 19">
            <a:extLst>
              <a:ext uri="{FF2B5EF4-FFF2-40B4-BE49-F238E27FC236}">
                <a16:creationId xmlns:a16="http://schemas.microsoft.com/office/drawing/2014/main" id="{3B2177F6-AACC-4D4B-A3D5-5C71533A6CF3}"/>
              </a:ext>
            </a:extLst>
          </p:cNvPr>
          <p:cNvSpPr>
            <a:spLocks noChangeArrowheads="1"/>
          </p:cNvSpPr>
          <p:nvPr/>
        </p:nvSpPr>
        <p:spPr bwMode="white">
          <a:xfrm>
            <a:off x="-232180" y="1927944"/>
            <a:ext cx="3208574" cy="352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765" b="1">
                <a:solidFill>
                  <a:srgbClr val="FFFFFF"/>
                </a:solidFill>
                <a:latin typeface="+mj-lt"/>
              </a:rPr>
              <a:t>Impacted Audience:</a:t>
            </a:r>
          </a:p>
        </p:txBody>
      </p:sp>
      <p:sp>
        <p:nvSpPr>
          <p:cNvPr id="25" name="Rectangle 13">
            <a:extLst>
              <a:ext uri="{FF2B5EF4-FFF2-40B4-BE49-F238E27FC236}">
                <a16:creationId xmlns:a16="http://schemas.microsoft.com/office/drawing/2014/main" id="{5B048CF3-135C-6445-AE25-130CFF5F5A8E}"/>
              </a:ext>
            </a:extLst>
          </p:cNvPr>
          <p:cNvSpPr>
            <a:spLocks noChangeArrowheads="1"/>
          </p:cNvSpPr>
          <p:nvPr/>
        </p:nvSpPr>
        <p:spPr bwMode="white">
          <a:xfrm>
            <a:off x="221449" y="143388"/>
            <a:ext cx="2657581" cy="3160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07256" tIns="53628" rIns="107256" bIns="53628" anchor="ctr">
            <a:spAutoFit/>
          </a:bodyPr>
          <a:lstStyle/>
          <a:p>
            <a:pPr defTabSz="1292991" eaLnBrk="0" hangingPunct="0">
              <a:lnSpc>
                <a:spcPct val="90000"/>
              </a:lnSpc>
              <a:spcBef>
                <a:spcPct val="30000"/>
              </a:spcBef>
              <a:buClr>
                <a:srgbClr val="FFFF99"/>
              </a:buClr>
              <a:buSzPct val="75000"/>
            </a:pPr>
            <a:r>
              <a:rPr lang="en-US" altLang="ja-JP" sz="1500" dirty="0">
                <a:solidFill>
                  <a:schemeClr val="accent5"/>
                </a:solidFill>
              </a:rPr>
              <a:t>DO NOT SHOW</a:t>
            </a:r>
            <a:endParaRPr lang="en-US" altLang="ja-JP" sz="1500" dirty="0">
              <a:solidFill>
                <a:schemeClr val="accent5"/>
              </a:solidFill>
              <a:ea typeface="MS PGothic" charset="0"/>
            </a:endParaRPr>
          </a:p>
        </p:txBody>
      </p:sp>
      <p:sp>
        <p:nvSpPr>
          <p:cNvPr id="26" name="Rectangle 13">
            <a:extLst>
              <a:ext uri="{FF2B5EF4-FFF2-40B4-BE49-F238E27FC236}">
                <a16:creationId xmlns:a16="http://schemas.microsoft.com/office/drawing/2014/main" id="{445173DC-3DC7-4E4A-8429-6D3014055D88}"/>
              </a:ext>
            </a:extLst>
          </p:cNvPr>
          <p:cNvSpPr>
            <a:spLocks noChangeArrowheads="1"/>
          </p:cNvSpPr>
          <p:nvPr/>
        </p:nvSpPr>
        <p:spPr bwMode="white">
          <a:xfrm>
            <a:off x="186613" y="420014"/>
            <a:ext cx="11844037" cy="4407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07256" tIns="53628" rIns="107256" bIns="53628" anchor="ctr">
            <a:spAutoFit/>
          </a:bodyPr>
          <a:lstStyle/>
          <a:p>
            <a:pPr defTabSz="1292991" eaLnBrk="0" hangingPunct="0">
              <a:lnSpc>
                <a:spcPct val="90000"/>
              </a:lnSpc>
              <a:spcBef>
                <a:spcPct val="30000"/>
              </a:spcBef>
              <a:buClr>
                <a:srgbClr val="FFFF99"/>
              </a:buClr>
              <a:buSzPct val="75000"/>
            </a:pPr>
            <a:r>
              <a:rPr lang="en-US" altLang="ja-JP" sz="2400">
                <a:solidFill>
                  <a:srgbClr val="FFFFFF"/>
                </a:solidFill>
                <a:latin typeface="+mj-lt"/>
              </a:rPr>
              <a:t>Enterprise-scale for AKS delivery guide &amp; resources</a:t>
            </a:r>
          </a:p>
        </p:txBody>
      </p:sp>
      <p:sp>
        <p:nvSpPr>
          <p:cNvPr id="3" name="Line 3">
            <a:extLst>
              <a:ext uri="{FF2B5EF4-FFF2-40B4-BE49-F238E27FC236}">
                <a16:creationId xmlns:a16="http://schemas.microsoft.com/office/drawing/2014/main" id="{F67B23BD-0F69-4D6B-8AD0-0C2B4A897101}"/>
              </a:ext>
            </a:extLst>
          </p:cNvPr>
          <p:cNvSpPr>
            <a:spLocks noChangeShapeType="1"/>
          </p:cNvSpPr>
          <p:nvPr/>
        </p:nvSpPr>
        <p:spPr bwMode="white">
          <a:xfrm>
            <a:off x="376703" y="2348309"/>
            <a:ext cx="10307277" cy="0"/>
          </a:xfrm>
          <a:prstGeom prst="line">
            <a:avLst/>
          </a:prstGeom>
          <a:noFill/>
          <a:ln w="12700">
            <a:solidFill>
              <a:srgbClr val="20BDEF"/>
            </a:solidFill>
            <a:round/>
            <a:headEnd type="none" w="sm" len="sm"/>
            <a:tailEnd type="none" w="sm" len="sm"/>
          </a:ln>
        </p:spPr>
        <p:txBody>
          <a:bodyPr lIns="129334" tIns="64657" rIns="129334" bIns="64657"/>
          <a:lstStyle/>
          <a:p>
            <a:pPr defTabSz="1293150">
              <a:defRPr/>
            </a:pPr>
            <a:endParaRPr lang="en-US" sz="1469">
              <a:solidFill>
                <a:srgbClr val="FFFFFF"/>
              </a:solidFill>
              <a:effectLst>
                <a:outerShdw blurRad="38100" dist="38100" dir="2700000" algn="tl">
                  <a:srgbClr val="000000">
                    <a:alpha val="43137"/>
                  </a:srgbClr>
                </a:outerShdw>
              </a:effectLst>
              <a:cs typeface="Adobe Arabic" panose="02040503050201020203" pitchFamily="18" charset="-78"/>
            </a:endParaRPr>
          </a:p>
        </p:txBody>
      </p:sp>
      <p:sp>
        <p:nvSpPr>
          <p:cNvPr id="7" name="Rectangle 20">
            <a:extLst>
              <a:ext uri="{FF2B5EF4-FFF2-40B4-BE49-F238E27FC236}">
                <a16:creationId xmlns:a16="http://schemas.microsoft.com/office/drawing/2014/main" id="{747C0775-4DE6-4707-9F46-95D23CDFCFAA}"/>
              </a:ext>
            </a:extLst>
          </p:cNvPr>
          <p:cNvSpPr>
            <a:spLocks noChangeArrowheads="1"/>
          </p:cNvSpPr>
          <p:nvPr/>
        </p:nvSpPr>
        <p:spPr bwMode="white">
          <a:xfrm>
            <a:off x="-230999" y="2414782"/>
            <a:ext cx="3207020" cy="352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765" b="1">
                <a:solidFill>
                  <a:srgbClr val="FFFFFF"/>
                </a:solidFill>
                <a:latin typeface="+mj-lt"/>
              </a:rPr>
              <a:t>Level:</a:t>
            </a:r>
          </a:p>
        </p:txBody>
      </p:sp>
      <p:sp>
        <p:nvSpPr>
          <p:cNvPr id="30" name="TextBox 29">
            <a:extLst>
              <a:ext uri="{FF2B5EF4-FFF2-40B4-BE49-F238E27FC236}">
                <a16:creationId xmlns:a16="http://schemas.microsoft.com/office/drawing/2014/main" id="{097DC1E7-BFB4-48C6-8BAA-683CB5B3A8A7}"/>
              </a:ext>
            </a:extLst>
          </p:cNvPr>
          <p:cNvSpPr txBox="1"/>
          <p:nvPr/>
        </p:nvSpPr>
        <p:spPr>
          <a:xfrm>
            <a:off x="3060423" y="2438651"/>
            <a:ext cx="6322218" cy="313932"/>
          </a:xfrm>
          <a:prstGeom prst="rect">
            <a:avLst/>
          </a:prstGeom>
          <a:noFill/>
        </p:spPr>
        <p:txBody>
          <a:bodyPr wrap="square">
            <a:spAutoFit/>
          </a:bodyPr>
          <a:lstStyle/>
          <a:p>
            <a:pPr defTabSz="911785" eaLnBrk="0" hangingPunct="0">
              <a:lnSpc>
                <a:spcPct val="90000"/>
              </a:lnSpc>
              <a:spcBef>
                <a:spcPct val="30000"/>
              </a:spcBef>
              <a:buClr>
                <a:srgbClr val="FFFF99"/>
              </a:buClr>
              <a:buSzPct val="75000"/>
            </a:pPr>
            <a:r>
              <a:rPr lang="en-US" sz="1600">
                <a:solidFill>
                  <a:srgbClr val="FFFFFF"/>
                </a:solidFill>
                <a:cs typeface="Segoe UI" charset="0"/>
              </a:rPr>
              <a:t>L300</a:t>
            </a:r>
          </a:p>
        </p:txBody>
      </p:sp>
    </p:spTree>
    <p:extLst>
      <p:ext uri="{BB962C8B-B14F-4D97-AF65-F5344CB8AC3E}">
        <p14:creationId xmlns:p14="http://schemas.microsoft.com/office/powerpoint/2010/main" val="379041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8682" y="2532448"/>
            <a:ext cx="9630389" cy="1793104"/>
          </a:xfrm>
        </p:spPr>
        <p:txBody>
          <a:bodyPr/>
          <a:lstStyle/>
          <a:p>
            <a:r>
              <a:rPr lang="en-US" altLang="ja-JP" sz="4000"/>
              <a:t>Enterprise-scale for AKS</a:t>
            </a:r>
            <a:br>
              <a:rPr lang="en-US" altLang="ja-JP" sz="4000"/>
            </a:br>
            <a:r>
              <a:rPr lang="en-US" altLang="ja-JP" sz="4000"/>
              <a:t>delivery guides and resources</a:t>
            </a:r>
            <a:endParaRPr lang="en-US" sz="4000"/>
          </a:p>
        </p:txBody>
      </p:sp>
      <p:sp>
        <p:nvSpPr>
          <p:cNvPr id="8" name="Text Placeholder 7">
            <a:extLst>
              <a:ext uri="{FF2B5EF4-FFF2-40B4-BE49-F238E27FC236}">
                <a16:creationId xmlns:a16="http://schemas.microsoft.com/office/drawing/2014/main" id="{CF6B492E-C4FF-4027-8171-8FC07559D639}"/>
              </a:ext>
            </a:extLst>
          </p:cNvPr>
          <p:cNvSpPr>
            <a:spLocks noGrp="1"/>
          </p:cNvSpPr>
          <p:nvPr>
            <p:ph type="body" sz="quarter" idx="15"/>
          </p:nvPr>
        </p:nvSpPr>
        <p:spPr>
          <a:xfrm>
            <a:off x="442467" y="4350114"/>
            <a:ext cx="9602819" cy="727892"/>
          </a:xfrm>
        </p:spPr>
        <p:txBody>
          <a:bodyPr/>
          <a:lstStyle/>
          <a:p>
            <a:r>
              <a:rPr lang="en-US"/>
              <a:t>Ayobami Ayodeji</a:t>
            </a:r>
          </a:p>
          <a:p>
            <a:r>
              <a:rPr lang="en-US"/>
              <a:t>08-09-2021</a:t>
            </a:r>
          </a:p>
        </p:txBody>
      </p:sp>
    </p:spTree>
    <p:extLst>
      <p:ext uri="{BB962C8B-B14F-4D97-AF65-F5344CB8AC3E}">
        <p14:creationId xmlns:p14="http://schemas.microsoft.com/office/powerpoint/2010/main" val="19953959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C5333-C11F-4F1B-AC3F-37C86E4C697A}"/>
              </a:ext>
            </a:extLst>
          </p:cNvPr>
          <p:cNvSpPr>
            <a:spLocks noGrp="1"/>
          </p:cNvSpPr>
          <p:nvPr>
            <p:ph type="title"/>
          </p:nvPr>
        </p:nvSpPr>
        <p:spPr>
          <a:xfrm>
            <a:off x="428681" y="985435"/>
            <a:ext cx="5428936" cy="1793104"/>
          </a:xfrm>
        </p:spPr>
        <p:txBody>
          <a:bodyPr wrap="square" anchor="b">
            <a:normAutofit/>
          </a:bodyPr>
          <a:lstStyle/>
          <a:p>
            <a:r>
              <a:rPr lang="en-US" sz="4000"/>
              <a:t>Goals and Scope of Enterprise-scale for AKS</a:t>
            </a:r>
          </a:p>
        </p:txBody>
      </p:sp>
      <p:sp>
        <p:nvSpPr>
          <p:cNvPr id="7" name="Content Placeholder 6">
            <a:extLst>
              <a:ext uri="{FF2B5EF4-FFF2-40B4-BE49-F238E27FC236}">
                <a16:creationId xmlns:a16="http://schemas.microsoft.com/office/drawing/2014/main" id="{76FD2E12-903D-439F-8A18-417FCEDE6AF8}"/>
              </a:ext>
            </a:extLst>
          </p:cNvPr>
          <p:cNvSpPr>
            <a:spLocks noGrp="1"/>
          </p:cNvSpPr>
          <p:nvPr>
            <p:ph type="body" sz="quarter" idx="15"/>
          </p:nvPr>
        </p:nvSpPr>
        <p:spPr>
          <a:xfrm>
            <a:off x="428681" y="2942811"/>
            <a:ext cx="5413375" cy="3199197"/>
          </a:xfrm>
        </p:spPr>
        <p:txBody>
          <a:bodyPr vert="horz" wrap="square" lIns="0" tIns="0" rIns="0" bIns="0" rtlCol="0">
            <a:noAutofit/>
          </a:bodyPr>
          <a:lstStyle/>
          <a:p>
            <a:pPr marL="285750" indent="-285750">
              <a:lnSpc>
                <a:spcPct val="90000"/>
              </a:lnSpc>
              <a:spcAft>
                <a:spcPts val="600"/>
              </a:spcAft>
              <a:buFont typeface="Arial" panose="020B0604020202020204" pitchFamily="34" charset="0"/>
              <a:buChar char="•"/>
            </a:pPr>
            <a:r>
              <a:rPr lang="en-US" sz="1600" dirty="0">
                <a:latin typeface="+mn-lt"/>
              </a:rPr>
              <a:t>An </a:t>
            </a:r>
            <a:r>
              <a:rPr lang="en-US" sz="1600" dirty="0">
                <a:latin typeface="+mn-lt"/>
                <a:hlinkClick r:id="rId3"/>
              </a:rPr>
              <a:t>architectural guidance</a:t>
            </a:r>
            <a:r>
              <a:rPr lang="en-US" sz="1600" dirty="0">
                <a:latin typeface="+mn-lt"/>
              </a:rPr>
              <a:t> and </a:t>
            </a:r>
            <a:r>
              <a:rPr lang="en-US" sz="1600" dirty="0">
                <a:latin typeface="+mn-lt"/>
                <a:hlinkClick r:id="rId4"/>
              </a:rPr>
              <a:t>re</a:t>
            </a:r>
            <a:r>
              <a:rPr kumimoji="0" lang="en-US" sz="1600" b="0" u="none" strike="noStrike" kern="1200" cap="none" spc="0" normalizeH="0" baseline="0" noProof="0" dirty="0" err="1">
                <a:ln>
                  <a:noFill/>
                </a:ln>
                <a:effectLst/>
                <a:uLnTx/>
                <a:uFillTx/>
                <a:latin typeface="+mn-lt"/>
                <a:hlinkClick r:id="rId4"/>
              </a:rPr>
              <a:t>ference</a:t>
            </a:r>
            <a:r>
              <a:rPr kumimoji="0" lang="en-US" sz="1600" b="0" u="none" strike="noStrike" kern="1200" cap="none" spc="0" normalizeH="0" baseline="0" noProof="0" dirty="0">
                <a:ln>
                  <a:noFill/>
                </a:ln>
                <a:effectLst/>
                <a:uLnTx/>
                <a:uFillTx/>
                <a:latin typeface="+mn-lt"/>
                <a:hlinkClick r:id="rId4"/>
              </a:rPr>
              <a:t> implementation</a:t>
            </a:r>
            <a:r>
              <a:rPr kumimoji="0" lang="en-US" sz="1600" b="0" i="0" u="none" strike="noStrike" kern="1200" cap="none" spc="0" normalizeH="0" baseline="0" noProof="0" dirty="0">
                <a:ln>
                  <a:noFill/>
                </a:ln>
                <a:effectLst/>
                <a:uLnTx/>
                <a:uFillTx/>
                <a:latin typeface="+mn-lt"/>
              </a:rPr>
              <a:t> for AKS workloads in landing zone subscriptions</a:t>
            </a:r>
            <a:endParaRPr lang="en-US" sz="1600" dirty="0">
              <a:latin typeface="+mn-lt"/>
            </a:endParaRPr>
          </a:p>
          <a:p>
            <a:pPr marL="285750" indent="-285750">
              <a:lnSpc>
                <a:spcPct val="90000"/>
              </a:lnSpc>
              <a:spcAft>
                <a:spcPts val="600"/>
              </a:spcAft>
              <a:buFont typeface="Arial" panose="020B0604020202020204" pitchFamily="34" charset="0"/>
              <a:buChar char="•"/>
            </a:pPr>
            <a:r>
              <a:rPr lang="en-US" sz="1600" dirty="0">
                <a:latin typeface="+mn-lt"/>
              </a:rPr>
              <a:t>It enables rapid and effective development and operationalization of AKS workloads at scale that are aligned with Azure Roadmap and the Cloud Adoption Framework for Azure</a:t>
            </a:r>
          </a:p>
          <a:p>
            <a:pPr marL="285750" indent="-285750">
              <a:lnSpc>
                <a:spcPct val="90000"/>
              </a:lnSpc>
              <a:spcAft>
                <a:spcPts val="600"/>
              </a:spcAft>
              <a:buFont typeface="Arial" panose="020B0604020202020204" pitchFamily="34" charset="0"/>
              <a:buChar char="•"/>
            </a:pPr>
            <a:r>
              <a:rPr lang="en-US" sz="1600" dirty="0">
                <a:latin typeface="+mn-lt"/>
              </a:rPr>
              <a:t>Can be used by / for any customer who would like to deploy AKS workloads for production</a:t>
            </a:r>
          </a:p>
          <a:p>
            <a:pPr marL="285750" indent="-285750">
              <a:lnSpc>
                <a:spcPct val="90000"/>
              </a:lnSpc>
              <a:spcAft>
                <a:spcPts val="600"/>
              </a:spcAft>
              <a:buFont typeface="Arial" panose="020B0604020202020204" pitchFamily="34" charset="0"/>
              <a:buChar char="•"/>
            </a:pPr>
            <a:r>
              <a:rPr lang="en-US" sz="1600" dirty="0">
                <a:latin typeface="+mn-lt"/>
              </a:rPr>
              <a:t>Assumes that a platform foundation similar to </a:t>
            </a:r>
            <a:r>
              <a:rPr lang="en-US" sz="1600" dirty="0">
                <a:latin typeface="+mn-lt"/>
                <a:hlinkClick r:id="rId5"/>
              </a:rPr>
              <a:t>ESLZ</a:t>
            </a:r>
            <a:r>
              <a:rPr lang="en-US" sz="1600" dirty="0">
                <a:latin typeface="+mn-lt"/>
              </a:rPr>
              <a:t> has already been setup that handles networking, security, identity and policy-based governance services</a:t>
            </a:r>
          </a:p>
          <a:p>
            <a:pPr marL="285750" indent="-285750">
              <a:lnSpc>
                <a:spcPct val="90000"/>
              </a:lnSpc>
              <a:spcAft>
                <a:spcPts val="600"/>
              </a:spcAft>
              <a:buFont typeface="Arial" panose="020B0604020202020204" pitchFamily="34" charset="0"/>
              <a:buChar char="•"/>
            </a:pPr>
            <a:r>
              <a:rPr lang="en-US" sz="1600" dirty="0">
                <a:latin typeface="+mn-lt"/>
              </a:rPr>
              <a:t>Helps architect everything that would get deployed into a subscription designated for AKS workloads</a:t>
            </a:r>
          </a:p>
        </p:txBody>
      </p:sp>
    </p:spTree>
    <p:extLst>
      <p:ext uri="{BB962C8B-B14F-4D97-AF65-F5344CB8AC3E}">
        <p14:creationId xmlns:p14="http://schemas.microsoft.com/office/powerpoint/2010/main" val="121296606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itle 3">
            <a:extLst>
              <a:ext uri="{FF2B5EF4-FFF2-40B4-BE49-F238E27FC236}">
                <a16:creationId xmlns:a16="http://schemas.microsoft.com/office/drawing/2014/main" id="{859D74EF-69D6-4F0E-BA7E-A60C3A509494}"/>
              </a:ext>
            </a:extLst>
          </p:cNvPr>
          <p:cNvSpPr txBox="1">
            <a:spLocks/>
          </p:cNvSpPr>
          <p:nvPr/>
        </p:nvSpPr>
        <p:spPr>
          <a:xfrm>
            <a:off x="589046" y="457623"/>
            <a:ext cx="4947497" cy="69488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32563">
              <a:defRPr/>
            </a:pPr>
            <a:r>
              <a:rPr lang="en-US" sz="2745">
                <a:latin typeface="Segoe UI Semibold"/>
              </a:rPr>
              <a:t>Critical Design Areas</a:t>
            </a:r>
          </a:p>
        </p:txBody>
      </p:sp>
      <p:grpSp>
        <p:nvGrpSpPr>
          <p:cNvPr id="146" name="Group 145">
            <a:extLst>
              <a:ext uri="{FF2B5EF4-FFF2-40B4-BE49-F238E27FC236}">
                <a16:creationId xmlns:a16="http://schemas.microsoft.com/office/drawing/2014/main" id="{10D88ADB-4D83-4F3A-AA51-9F8B70C4447B}"/>
              </a:ext>
            </a:extLst>
          </p:cNvPr>
          <p:cNvGrpSpPr/>
          <p:nvPr/>
        </p:nvGrpSpPr>
        <p:grpSpPr>
          <a:xfrm>
            <a:off x="4309732" y="3594159"/>
            <a:ext cx="3672124" cy="967308"/>
            <a:chOff x="7236600" y="5314373"/>
            <a:chExt cx="3672124" cy="967308"/>
          </a:xfrm>
        </p:grpSpPr>
        <p:grpSp>
          <p:nvGrpSpPr>
            <p:cNvPr id="147" name="Graphic 5">
              <a:extLst>
                <a:ext uri="{FF2B5EF4-FFF2-40B4-BE49-F238E27FC236}">
                  <a16:creationId xmlns:a16="http://schemas.microsoft.com/office/drawing/2014/main" id="{30862CB7-8310-4C26-A1F0-DC2018A0E2EF}"/>
                </a:ext>
              </a:extLst>
            </p:cNvPr>
            <p:cNvGrpSpPr/>
            <p:nvPr/>
          </p:nvGrpSpPr>
          <p:grpSpPr>
            <a:xfrm>
              <a:off x="7236600" y="5314373"/>
              <a:ext cx="967308" cy="967308"/>
              <a:chOff x="9025811" y="4139769"/>
              <a:chExt cx="1108509" cy="1108509"/>
            </a:xfrm>
          </p:grpSpPr>
          <p:sp>
            <p:nvSpPr>
              <p:cNvPr id="174" name="Freeform: Shape 173">
                <a:extLst>
                  <a:ext uri="{FF2B5EF4-FFF2-40B4-BE49-F238E27FC236}">
                    <a16:creationId xmlns:a16="http://schemas.microsoft.com/office/drawing/2014/main" id="{26101725-1E05-4D85-BD32-649B7C2F3B9E}"/>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defTabSz="914192">
                  <a:defRPr/>
                </a:pPr>
                <a:endParaRPr lang="en-US">
                  <a:solidFill>
                    <a:srgbClr val="FFFFFF"/>
                  </a:solidFill>
                  <a:latin typeface="Segoe UI"/>
                </a:endParaRPr>
              </a:p>
            </p:txBody>
          </p:sp>
          <p:grpSp>
            <p:nvGrpSpPr>
              <p:cNvPr id="293" name="Graphic 5">
                <a:extLst>
                  <a:ext uri="{FF2B5EF4-FFF2-40B4-BE49-F238E27FC236}">
                    <a16:creationId xmlns:a16="http://schemas.microsoft.com/office/drawing/2014/main" id="{DC8C499F-DB02-4686-BEF5-296005B353FB}"/>
                  </a:ext>
                </a:extLst>
              </p:cNvPr>
              <p:cNvGrpSpPr/>
              <p:nvPr/>
            </p:nvGrpSpPr>
            <p:grpSpPr>
              <a:xfrm>
                <a:off x="9388363" y="4423715"/>
                <a:ext cx="358541" cy="521368"/>
                <a:chOff x="9388363" y="4423715"/>
                <a:chExt cx="358541" cy="521368"/>
              </a:xfrm>
            </p:grpSpPr>
            <p:sp>
              <p:nvSpPr>
                <p:cNvPr id="294" name="Freeform: Shape 293">
                  <a:extLst>
                    <a:ext uri="{FF2B5EF4-FFF2-40B4-BE49-F238E27FC236}">
                      <a16:creationId xmlns:a16="http://schemas.microsoft.com/office/drawing/2014/main" id="{96D342FA-8B97-41F8-A9BC-6C277DC0BC7B}"/>
                    </a:ext>
                  </a:extLst>
                </p:cNvPr>
                <p:cNvSpPr/>
                <p:nvPr/>
              </p:nvSpPr>
              <p:spPr>
                <a:xfrm>
                  <a:off x="9388363" y="4423715"/>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295" name="Freeform: Shape 294">
                  <a:extLst>
                    <a:ext uri="{FF2B5EF4-FFF2-40B4-BE49-F238E27FC236}">
                      <a16:creationId xmlns:a16="http://schemas.microsoft.com/office/drawing/2014/main" id="{BD2CE775-3C9D-4E75-9BF3-C7B51BDA2FE7}"/>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296" name="Freeform: Shape 295">
                  <a:extLst>
                    <a:ext uri="{FF2B5EF4-FFF2-40B4-BE49-F238E27FC236}">
                      <a16:creationId xmlns:a16="http://schemas.microsoft.com/office/drawing/2014/main" id="{E2969D32-8E9B-4A6A-B77C-AB87858DF29D}"/>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297" name="Freeform: Shape 296">
                  <a:extLst>
                    <a:ext uri="{FF2B5EF4-FFF2-40B4-BE49-F238E27FC236}">
                      <a16:creationId xmlns:a16="http://schemas.microsoft.com/office/drawing/2014/main" id="{9A447A0F-6C3B-48AE-8F7A-D869D447FE95}"/>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298" name="Freeform: Shape 297">
                  <a:extLst>
                    <a:ext uri="{FF2B5EF4-FFF2-40B4-BE49-F238E27FC236}">
                      <a16:creationId xmlns:a16="http://schemas.microsoft.com/office/drawing/2014/main" id="{A2B28BA3-08A5-4D0D-9228-6608745815F4}"/>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299" name="Freeform: Shape 298">
                  <a:extLst>
                    <a:ext uri="{FF2B5EF4-FFF2-40B4-BE49-F238E27FC236}">
                      <a16:creationId xmlns:a16="http://schemas.microsoft.com/office/drawing/2014/main" id="{A31E8D66-67BD-43B6-8CB0-CDA7E3586021}"/>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grpSp>
              <p:nvGrpSpPr>
                <p:cNvPr id="300" name="Graphic 5">
                  <a:extLst>
                    <a:ext uri="{FF2B5EF4-FFF2-40B4-BE49-F238E27FC236}">
                      <a16:creationId xmlns:a16="http://schemas.microsoft.com/office/drawing/2014/main" id="{BC3CB183-2BCD-4FA9-954E-CB824CE0444E}"/>
                    </a:ext>
                  </a:extLst>
                </p:cNvPr>
                <p:cNvGrpSpPr/>
                <p:nvPr/>
              </p:nvGrpSpPr>
              <p:grpSpPr>
                <a:xfrm>
                  <a:off x="9436489" y="4480664"/>
                  <a:ext cx="84221" cy="63366"/>
                  <a:chOff x="9436489" y="4480664"/>
                  <a:chExt cx="84221" cy="63366"/>
                </a:xfrm>
                <a:solidFill>
                  <a:srgbClr val="FFFFFF"/>
                </a:solidFill>
              </p:grpSpPr>
              <p:sp>
                <p:nvSpPr>
                  <p:cNvPr id="313" name="Freeform: Shape 312">
                    <a:extLst>
                      <a:ext uri="{FF2B5EF4-FFF2-40B4-BE49-F238E27FC236}">
                        <a16:creationId xmlns:a16="http://schemas.microsoft.com/office/drawing/2014/main" id="{40104BE0-B538-4D74-ABB4-52DB13B1BDCB}"/>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14" name="Freeform: Shape 313">
                    <a:extLst>
                      <a:ext uri="{FF2B5EF4-FFF2-40B4-BE49-F238E27FC236}">
                        <a16:creationId xmlns:a16="http://schemas.microsoft.com/office/drawing/2014/main" id="{E068918F-DCB1-4B5D-8156-87E7EDC21881}"/>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defTabSz="914192">
                      <a:defRPr/>
                    </a:pPr>
                    <a:endParaRPr lang="en-US">
                      <a:solidFill>
                        <a:srgbClr val="FFFFFF"/>
                      </a:solidFill>
                      <a:latin typeface="Segoe UI"/>
                    </a:endParaRPr>
                  </a:p>
                </p:txBody>
              </p:sp>
            </p:grpSp>
            <p:grpSp>
              <p:nvGrpSpPr>
                <p:cNvPr id="301" name="Graphic 5">
                  <a:extLst>
                    <a:ext uri="{FF2B5EF4-FFF2-40B4-BE49-F238E27FC236}">
                      <a16:creationId xmlns:a16="http://schemas.microsoft.com/office/drawing/2014/main" id="{A06B9620-8FB9-41D9-AADA-0B4FE88BDA75}"/>
                    </a:ext>
                  </a:extLst>
                </p:cNvPr>
                <p:cNvGrpSpPr/>
                <p:nvPr/>
              </p:nvGrpSpPr>
              <p:grpSpPr>
                <a:xfrm>
                  <a:off x="9436489" y="4564083"/>
                  <a:ext cx="84221" cy="63366"/>
                  <a:chOff x="9436489" y="4564083"/>
                  <a:chExt cx="84221" cy="63366"/>
                </a:xfrm>
                <a:solidFill>
                  <a:srgbClr val="FFFFFF"/>
                </a:solidFill>
              </p:grpSpPr>
              <p:sp>
                <p:nvSpPr>
                  <p:cNvPr id="311" name="Freeform: Shape 310">
                    <a:extLst>
                      <a:ext uri="{FF2B5EF4-FFF2-40B4-BE49-F238E27FC236}">
                        <a16:creationId xmlns:a16="http://schemas.microsoft.com/office/drawing/2014/main" id="{E7A0C05D-9062-44DB-8BEC-E613927560FC}"/>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12" name="Freeform: Shape 311">
                    <a:extLst>
                      <a:ext uri="{FF2B5EF4-FFF2-40B4-BE49-F238E27FC236}">
                        <a16:creationId xmlns:a16="http://schemas.microsoft.com/office/drawing/2014/main" id="{6D9435CE-4389-4DF2-801B-CADBD78DB0A5}"/>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defTabSz="914192">
                      <a:defRPr/>
                    </a:pPr>
                    <a:endParaRPr lang="en-US">
                      <a:solidFill>
                        <a:srgbClr val="FFFFFF"/>
                      </a:solidFill>
                      <a:latin typeface="Segoe UI"/>
                    </a:endParaRPr>
                  </a:p>
                </p:txBody>
              </p:sp>
            </p:grpSp>
            <p:grpSp>
              <p:nvGrpSpPr>
                <p:cNvPr id="302" name="Graphic 5">
                  <a:extLst>
                    <a:ext uri="{FF2B5EF4-FFF2-40B4-BE49-F238E27FC236}">
                      <a16:creationId xmlns:a16="http://schemas.microsoft.com/office/drawing/2014/main" id="{056E0212-1CD6-4276-B6AE-9C3C92263B97}"/>
                    </a:ext>
                  </a:extLst>
                </p:cNvPr>
                <p:cNvGrpSpPr/>
                <p:nvPr/>
              </p:nvGrpSpPr>
              <p:grpSpPr>
                <a:xfrm>
                  <a:off x="9436489" y="4647502"/>
                  <a:ext cx="84221" cy="63366"/>
                  <a:chOff x="9436489" y="4647502"/>
                  <a:chExt cx="84221" cy="63366"/>
                </a:xfrm>
                <a:solidFill>
                  <a:srgbClr val="FFFFFF"/>
                </a:solidFill>
              </p:grpSpPr>
              <p:sp>
                <p:nvSpPr>
                  <p:cNvPr id="309" name="Freeform: Shape 308">
                    <a:extLst>
                      <a:ext uri="{FF2B5EF4-FFF2-40B4-BE49-F238E27FC236}">
                        <a16:creationId xmlns:a16="http://schemas.microsoft.com/office/drawing/2014/main" id="{824148AC-30BB-4AB5-8575-53250874288E}"/>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10" name="Freeform: Shape 309">
                    <a:extLst>
                      <a:ext uri="{FF2B5EF4-FFF2-40B4-BE49-F238E27FC236}">
                        <a16:creationId xmlns:a16="http://schemas.microsoft.com/office/drawing/2014/main" id="{EE5700F3-758C-4821-B457-C76765D65E27}"/>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defTabSz="914192">
                      <a:defRPr/>
                    </a:pPr>
                    <a:endParaRPr lang="en-US">
                      <a:solidFill>
                        <a:srgbClr val="FFFFFF"/>
                      </a:solidFill>
                      <a:latin typeface="Segoe UI"/>
                    </a:endParaRPr>
                  </a:p>
                </p:txBody>
              </p:sp>
            </p:grpSp>
            <p:grpSp>
              <p:nvGrpSpPr>
                <p:cNvPr id="303" name="Graphic 5">
                  <a:extLst>
                    <a:ext uri="{FF2B5EF4-FFF2-40B4-BE49-F238E27FC236}">
                      <a16:creationId xmlns:a16="http://schemas.microsoft.com/office/drawing/2014/main" id="{7EA07884-4A7A-4BE4-8937-4F3984877882}"/>
                    </a:ext>
                  </a:extLst>
                </p:cNvPr>
                <p:cNvGrpSpPr/>
                <p:nvPr/>
              </p:nvGrpSpPr>
              <p:grpSpPr>
                <a:xfrm>
                  <a:off x="9436489" y="4730921"/>
                  <a:ext cx="84221" cy="63366"/>
                  <a:chOff x="9436489" y="4730921"/>
                  <a:chExt cx="84221" cy="63366"/>
                </a:xfrm>
                <a:solidFill>
                  <a:srgbClr val="FFFFFF"/>
                </a:solidFill>
              </p:grpSpPr>
              <p:sp>
                <p:nvSpPr>
                  <p:cNvPr id="307" name="Freeform: Shape 306">
                    <a:extLst>
                      <a:ext uri="{FF2B5EF4-FFF2-40B4-BE49-F238E27FC236}">
                        <a16:creationId xmlns:a16="http://schemas.microsoft.com/office/drawing/2014/main" id="{76896D2E-FA4A-4C81-9ADD-1DB97E6EC41B}"/>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08" name="Freeform: Shape 307">
                    <a:extLst>
                      <a:ext uri="{FF2B5EF4-FFF2-40B4-BE49-F238E27FC236}">
                        <a16:creationId xmlns:a16="http://schemas.microsoft.com/office/drawing/2014/main" id="{8F7AC34B-64B3-4100-BE12-E55BF2DF3877}"/>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defTabSz="914192">
                      <a:defRPr/>
                    </a:pPr>
                    <a:endParaRPr lang="en-US">
                      <a:solidFill>
                        <a:srgbClr val="FFFFFF"/>
                      </a:solidFill>
                      <a:latin typeface="Segoe UI"/>
                    </a:endParaRPr>
                  </a:p>
                </p:txBody>
              </p:sp>
            </p:grpSp>
            <p:grpSp>
              <p:nvGrpSpPr>
                <p:cNvPr id="304" name="Graphic 5">
                  <a:extLst>
                    <a:ext uri="{FF2B5EF4-FFF2-40B4-BE49-F238E27FC236}">
                      <a16:creationId xmlns:a16="http://schemas.microsoft.com/office/drawing/2014/main" id="{BF2CD633-B93D-4997-9C16-43D951F16F8E}"/>
                    </a:ext>
                  </a:extLst>
                </p:cNvPr>
                <p:cNvGrpSpPr/>
                <p:nvPr/>
              </p:nvGrpSpPr>
              <p:grpSpPr>
                <a:xfrm>
                  <a:off x="9436489" y="4814340"/>
                  <a:ext cx="84221" cy="63366"/>
                  <a:chOff x="9436489" y="4814340"/>
                  <a:chExt cx="84221" cy="63366"/>
                </a:xfrm>
                <a:solidFill>
                  <a:srgbClr val="FFFFFF"/>
                </a:solidFill>
              </p:grpSpPr>
              <p:sp>
                <p:nvSpPr>
                  <p:cNvPr id="305" name="Freeform: Shape 304">
                    <a:extLst>
                      <a:ext uri="{FF2B5EF4-FFF2-40B4-BE49-F238E27FC236}">
                        <a16:creationId xmlns:a16="http://schemas.microsoft.com/office/drawing/2014/main" id="{A206A476-C8F4-4E32-92EE-2615E74A70B2}"/>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06" name="Freeform: Shape 305">
                    <a:extLst>
                      <a:ext uri="{FF2B5EF4-FFF2-40B4-BE49-F238E27FC236}">
                        <a16:creationId xmlns:a16="http://schemas.microsoft.com/office/drawing/2014/main" id="{87716C82-A1D9-4A40-BAB1-61875457F951}"/>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defTabSz="914192">
                      <a:defRPr/>
                    </a:pPr>
                    <a:endParaRPr lang="en-US">
                      <a:solidFill>
                        <a:srgbClr val="FFFFFF"/>
                      </a:solidFill>
                      <a:latin typeface="Segoe UI"/>
                    </a:endParaRPr>
                  </a:p>
                </p:txBody>
              </p:sp>
            </p:grpSp>
          </p:grpSp>
        </p:grpSp>
        <p:sp>
          <p:nvSpPr>
            <p:cNvPr id="155" name="Freeform: Shape 154">
              <a:extLst>
                <a:ext uri="{FF2B5EF4-FFF2-40B4-BE49-F238E27FC236}">
                  <a16:creationId xmlns:a16="http://schemas.microsoft.com/office/drawing/2014/main" id="{51685C00-063D-41AF-80E1-6D0E6F532B5C}"/>
                </a:ext>
              </a:extLst>
            </p:cNvPr>
            <p:cNvSpPr/>
            <p:nvPr/>
          </p:nvSpPr>
          <p:spPr>
            <a:xfrm>
              <a:off x="8448734" y="5340729"/>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792">
                <a:spcBef>
                  <a:spcPct val="0"/>
                </a:spcBef>
                <a:spcAft>
                  <a:spcPct val="35000"/>
                </a:spcAft>
                <a:defRPr/>
              </a:pPr>
              <a:r>
                <a:rPr lang="en-GB">
                  <a:solidFill>
                    <a:srgbClr val="000000"/>
                  </a:solidFill>
                  <a:latin typeface="Segoe UI"/>
                </a:rPr>
                <a:t>Operations Management and Monitoring</a:t>
              </a:r>
              <a:endParaRPr lang="en-US">
                <a:solidFill>
                  <a:srgbClr val="000000"/>
                </a:solidFill>
                <a:latin typeface="Segoe UI"/>
              </a:endParaRPr>
            </a:p>
          </p:txBody>
        </p:sp>
      </p:grpSp>
      <p:grpSp>
        <p:nvGrpSpPr>
          <p:cNvPr id="315" name="Group 314">
            <a:extLst>
              <a:ext uri="{FF2B5EF4-FFF2-40B4-BE49-F238E27FC236}">
                <a16:creationId xmlns:a16="http://schemas.microsoft.com/office/drawing/2014/main" id="{8C83D287-959B-4B24-BCE2-F0C7EC16D9B8}"/>
              </a:ext>
            </a:extLst>
          </p:cNvPr>
          <p:cNvGrpSpPr/>
          <p:nvPr/>
        </p:nvGrpSpPr>
        <p:grpSpPr>
          <a:xfrm>
            <a:off x="7981856" y="1995871"/>
            <a:ext cx="4069791" cy="967308"/>
            <a:chOff x="7229580" y="4084567"/>
            <a:chExt cx="4069791" cy="967308"/>
          </a:xfrm>
        </p:grpSpPr>
        <p:grpSp>
          <p:nvGrpSpPr>
            <p:cNvPr id="316" name="Graphic 5">
              <a:extLst>
                <a:ext uri="{FF2B5EF4-FFF2-40B4-BE49-F238E27FC236}">
                  <a16:creationId xmlns:a16="http://schemas.microsoft.com/office/drawing/2014/main" id="{27B56A21-45DA-4981-B963-3F9A0EE8D234}"/>
                </a:ext>
              </a:extLst>
            </p:cNvPr>
            <p:cNvGrpSpPr/>
            <p:nvPr/>
          </p:nvGrpSpPr>
          <p:grpSpPr>
            <a:xfrm>
              <a:off x="7229580" y="4084567"/>
              <a:ext cx="967308" cy="967308"/>
              <a:chOff x="11107275" y="4998022"/>
              <a:chExt cx="1108509" cy="1108509"/>
            </a:xfrm>
          </p:grpSpPr>
          <p:sp>
            <p:nvSpPr>
              <p:cNvPr id="318" name="Freeform: Shape 317">
                <a:extLst>
                  <a:ext uri="{FF2B5EF4-FFF2-40B4-BE49-F238E27FC236}">
                    <a16:creationId xmlns:a16="http://schemas.microsoft.com/office/drawing/2014/main" id="{65586E34-8E2D-4691-A118-0F6AFE29A8E9}"/>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defTabSz="914192">
                  <a:defRPr/>
                </a:pPr>
                <a:endParaRPr lang="en-US">
                  <a:solidFill>
                    <a:srgbClr val="FFFFFF"/>
                  </a:solidFill>
                  <a:latin typeface="Segoe UI"/>
                </a:endParaRPr>
              </a:p>
            </p:txBody>
          </p:sp>
          <p:grpSp>
            <p:nvGrpSpPr>
              <p:cNvPr id="319" name="Graphic 5">
                <a:extLst>
                  <a:ext uri="{FF2B5EF4-FFF2-40B4-BE49-F238E27FC236}">
                    <a16:creationId xmlns:a16="http://schemas.microsoft.com/office/drawing/2014/main" id="{22077508-AAAC-4E3A-9AE8-A231B46F6AE5}"/>
                  </a:ext>
                </a:extLst>
              </p:cNvPr>
              <p:cNvGrpSpPr/>
              <p:nvPr/>
            </p:nvGrpSpPr>
            <p:grpSpPr>
              <a:xfrm>
                <a:off x="11364750" y="5253894"/>
                <a:ext cx="599974" cy="599974"/>
                <a:chOff x="11364750" y="5253894"/>
                <a:chExt cx="599974" cy="599974"/>
              </a:xfrm>
            </p:grpSpPr>
            <p:grpSp>
              <p:nvGrpSpPr>
                <p:cNvPr id="320" name="Graphic 5">
                  <a:extLst>
                    <a:ext uri="{FF2B5EF4-FFF2-40B4-BE49-F238E27FC236}">
                      <a16:creationId xmlns:a16="http://schemas.microsoft.com/office/drawing/2014/main" id="{A78011BD-7E1A-4D04-989D-A5EFAEED2308}"/>
                    </a:ext>
                  </a:extLst>
                </p:cNvPr>
                <p:cNvGrpSpPr/>
                <p:nvPr/>
              </p:nvGrpSpPr>
              <p:grpSpPr>
                <a:xfrm>
                  <a:off x="11533192" y="5253894"/>
                  <a:ext cx="431532" cy="431532"/>
                  <a:chOff x="11533192" y="5253894"/>
                  <a:chExt cx="431532" cy="431532"/>
                </a:xfrm>
                <a:solidFill>
                  <a:srgbClr val="0078D4"/>
                </a:solidFill>
              </p:grpSpPr>
              <p:sp>
                <p:nvSpPr>
                  <p:cNvPr id="331" name="Freeform: Shape 330">
                    <a:extLst>
                      <a:ext uri="{FF2B5EF4-FFF2-40B4-BE49-F238E27FC236}">
                        <a16:creationId xmlns:a16="http://schemas.microsoft.com/office/drawing/2014/main" id="{34DCAC49-F0CC-47DD-A04A-02321A2355E1}"/>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32" name="Freeform: Shape 331">
                    <a:extLst>
                      <a:ext uri="{FF2B5EF4-FFF2-40B4-BE49-F238E27FC236}">
                        <a16:creationId xmlns:a16="http://schemas.microsoft.com/office/drawing/2014/main" id="{FB214E5A-A321-445D-8AA5-E6F7667427E4}"/>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33" name="Freeform: Shape 332">
                    <a:extLst>
                      <a:ext uri="{FF2B5EF4-FFF2-40B4-BE49-F238E27FC236}">
                        <a16:creationId xmlns:a16="http://schemas.microsoft.com/office/drawing/2014/main" id="{6F338290-447A-40E6-8B74-699099EB72E4}"/>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34" name="Freeform: Shape 333">
                    <a:extLst>
                      <a:ext uri="{FF2B5EF4-FFF2-40B4-BE49-F238E27FC236}">
                        <a16:creationId xmlns:a16="http://schemas.microsoft.com/office/drawing/2014/main" id="{D7406B65-0A0B-48EF-BE63-C0F20E5897E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35" name="Freeform: Shape 334">
                    <a:extLst>
                      <a:ext uri="{FF2B5EF4-FFF2-40B4-BE49-F238E27FC236}">
                        <a16:creationId xmlns:a16="http://schemas.microsoft.com/office/drawing/2014/main" id="{4250B95E-F9C4-4CC4-939A-CD4EF8731C81}"/>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36" name="Freeform: Shape 335">
                    <a:extLst>
                      <a:ext uri="{FF2B5EF4-FFF2-40B4-BE49-F238E27FC236}">
                        <a16:creationId xmlns:a16="http://schemas.microsoft.com/office/drawing/2014/main" id="{035497A7-2640-4A24-8726-F1F690652FCD}"/>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37" name="Freeform: Shape 336">
                    <a:extLst>
                      <a:ext uri="{FF2B5EF4-FFF2-40B4-BE49-F238E27FC236}">
                        <a16:creationId xmlns:a16="http://schemas.microsoft.com/office/drawing/2014/main" id="{5FE0507A-D400-49E8-8893-D22E8ABC8D3E}"/>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38" name="Freeform: Shape 337">
                    <a:extLst>
                      <a:ext uri="{FF2B5EF4-FFF2-40B4-BE49-F238E27FC236}">
                        <a16:creationId xmlns:a16="http://schemas.microsoft.com/office/drawing/2014/main" id="{38B3011D-7AD0-4DF7-B4D0-8563EE04B37B}"/>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39" name="Freeform: Shape 338">
                    <a:extLst>
                      <a:ext uri="{FF2B5EF4-FFF2-40B4-BE49-F238E27FC236}">
                        <a16:creationId xmlns:a16="http://schemas.microsoft.com/office/drawing/2014/main" id="{4573D253-E863-49D4-8E3B-E6C2DACF7676}"/>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grpSp>
            <p:grpSp>
              <p:nvGrpSpPr>
                <p:cNvPr id="321" name="Graphic 5">
                  <a:extLst>
                    <a:ext uri="{FF2B5EF4-FFF2-40B4-BE49-F238E27FC236}">
                      <a16:creationId xmlns:a16="http://schemas.microsoft.com/office/drawing/2014/main" id="{9F58DD3C-CAA0-43B2-B7A6-33BADD11F605}"/>
                    </a:ext>
                  </a:extLst>
                </p:cNvPr>
                <p:cNvGrpSpPr/>
                <p:nvPr/>
              </p:nvGrpSpPr>
              <p:grpSpPr>
                <a:xfrm>
                  <a:off x="11364750" y="5590778"/>
                  <a:ext cx="262288" cy="263090"/>
                  <a:chOff x="11364750" y="5590778"/>
                  <a:chExt cx="262288" cy="263090"/>
                </a:xfrm>
                <a:solidFill>
                  <a:srgbClr val="50E6FF"/>
                </a:solidFill>
              </p:grpSpPr>
              <p:sp>
                <p:nvSpPr>
                  <p:cNvPr id="322" name="Freeform: Shape 321">
                    <a:extLst>
                      <a:ext uri="{FF2B5EF4-FFF2-40B4-BE49-F238E27FC236}">
                        <a16:creationId xmlns:a16="http://schemas.microsoft.com/office/drawing/2014/main" id="{D91F1BA1-CE67-438E-B528-56A7C99814EE}"/>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23" name="Freeform: Shape 322">
                    <a:extLst>
                      <a:ext uri="{FF2B5EF4-FFF2-40B4-BE49-F238E27FC236}">
                        <a16:creationId xmlns:a16="http://schemas.microsoft.com/office/drawing/2014/main" id="{11418CC8-EA1E-41EC-B31D-FFB1651715B1}"/>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24" name="Freeform: Shape 323">
                    <a:extLst>
                      <a:ext uri="{FF2B5EF4-FFF2-40B4-BE49-F238E27FC236}">
                        <a16:creationId xmlns:a16="http://schemas.microsoft.com/office/drawing/2014/main" id="{4FE665DF-DAB4-4272-A3E4-38D81160D01C}"/>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25" name="Freeform: Shape 324">
                    <a:extLst>
                      <a:ext uri="{FF2B5EF4-FFF2-40B4-BE49-F238E27FC236}">
                        <a16:creationId xmlns:a16="http://schemas.microsoft.com/office/drawing/2014/main" id="{978A3CB8-8130-4422-9B03-0FA8447E58E0}"/>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26" name="Freeform: Shape 325">
                    <a:extLst>
                      <a:ext uri="{FF2B5EF4-FFF2-40B4-BE49-F238E27FC236}">
                        <a16:creationId xmlns:a16="http://schemas.microsoft.com/office/drawing/2014/main" id="{76209421-4BD5-4B6D-9E0C-243C8B6F63F9}"/>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27" name="Freeform: Shape 326">
                    <a:extLst>
                      <a:ext uri="{FF2B5EF4-FFF2-40B4-BE49-F238E27FC236}">
                        <a16:creationId xmlns:a16="http://schemas.microsoft.com/office/drawing/2014/main" id="{019D0E69-624B-4BBA-9D0D-A7993DAC5778}"/>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28" name="Freeform: Shape 327">
                    <a:extLst>
                      <a:ext uri="{FF2B5EF4-FFF2-40B4-BE49-F238E27FC236}">
                        <a16:creationId xmlns:a16="http://schemas.microsoft.com/office/drawing/2014/main" id="{29BDF323-1881-4D27-822C-B91C05E59ED6}"/>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29" name="Freeform: Shape 328">
                    <a:extLst>
                      <a:ext uri="{FF2B5EF4-FFF2-40B4-BE49-F238E27FC236}">
                        <a16:creationId xmlns:a16="http://schemas.microsoft.com/office/drawing/2014/main" id="{EDA41F15-492B-478B-8205-3B64CE92A393}"/>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30" name="Freeform: Shape 329">
                    <a:extLst>
                      <a:ext uri="{FF2B5EF4-FFF2-40B4-BE49-F238E27FC236}">
                        <a16:creationId xmlns:a16="http://schemas.microsoft.com/office/drawing/2014/main" id="{89E6A095-42FE-45AD-BB39-6863C85CC4DD}"/>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grpSp>
          </p:grpSp>
        </p:grpSp>
        <p:sp>
          <p:nvSpPr>
            <p:cNvPr id="317" name="Freeform: Shape 316">
              <a:extLst>
                <a:ext uri="{FF2B5EF4-FFF2-40B4-BE49-F238E27FC236}">
                  <a16:creationId xmlns:a16="http://schemas.microsoft.com/office/drawing/2014/main" id="{FCAABBB9-CD1E-408B-8BB6-3BF75FEBF681}"/>
                </a:ext>
              </a:extLst>
            </p:cNvPr>
            <p:cNvSpPr/>
            <p:nvPr/>
          </p:nvSpPr>
          <p:spPr>
            <a:xfrm>
              <a:off x="8448733" y="4110923"/>
              <a:ext cx="2850638"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792">
                <a:spcBef>
                  <a:spcPct val="0"/>
                </a:spcBef>
                <a:spcAft>
                  <a:spcPct val="35000"/>
                </a:spcAft>
                <a:defRPr/>
              </a:pPr>
              <a:r>
                <a:rPr lang="en-GB">
                  <a:solidFill>
                    <a:srgbClr val="000000"/>
                  </a:solidFill>
                  <a:latin typeface="Segoe UI"/>
                </a:rPr>
                <a:t>Development Options and DevOps</a:t>
              </a:r>
              <a:endParaRPr lang="en-US">
                <a:solidFill>
                  <a:srgbClr val="000000"/>
                </a:solidFill>
                <a:latin typeface="Segoe UI"/>
              </a:endParaRPr>
            </a:p>
          </p:txBody>
        </p:sp>
      </p:grpSp>
      <p:grpSp>
        <p:nvGrpSpPr>
          <p:cNvPr id="354" name="Group 353">
            <a:extLst>
              <a:ext uri="{FF2B5EF4-FFF2-40B4-BE49-F238E27FC236}">
                <a16:creationId xmlns:a16="http://schemas.microsoft.com/office/drawing/2014/main" id="{D1A8FD30-897F-4A42-B5E8-A30023D312D1}"/>
              </a:ext>
            </a:extLst>
          </p:cNvPr>
          <p:cNvGrpSpPr/>
          <p:nvPr/>
        </p:nvGrpSpPr>
        <p:grpSpPr>
          <a:xfrm>
            <a:off x="4309732" y="1980443"/>
            <a:ext cx="3697966" cy="982736"/>
            <a:chOff x="2724459" y="2854761"/>
            <a:chExt cx="3697966" cy="982736"/>
          </a:xfrm>
        </p:grpSpPr>
        <p:grpSp>
          <p:nvGrpSpPr>
            <p:cNvPr id="355" name="Graphic 5">
              <a:extLst>
                <a:ext uri="{FF2B5EF4-FFF2-40B4-BE49-F238E27FC236}">
                  <a16:creationId xmlns:a16="http://schemas.microsoft.com/office/drawing/2014/main" id="{00E2229D-ACE3-4BE1-BC1D-A7F91098B207}"/>
                </a:ext>
              </a:extLst>
            </p:cNvPr>
            <p:cNvGrpSpPr/>
            <p:nvPr/>
          </p:nvGrpSpPr>
          <p:grpSpPr>
            <a:xfrm>
              <a:off x="2724459" y="2854761"/>
              <a:ext cx="967308" cy="967308"/>
              <a:chOff x="8163548" y="2124079"/>
              <a:chExt cx="1108509" cy="1108509"/>
            </a:xfrm>
          </p:grpSpPr>
          <p:sp>
            <p:nvSpPr>
              <p:cNvPr id="357" name="Freeform: Shape 356">
                <a:extLst>
                  <a:ext uri="{FF2B5EF4-FFF2-40B4-BE49-F238E27FC236}">
                    <a16:creationId xmlns:a16="http://schemas.microsoft.com/office/drawing/2014/main" id="{AAE7C327-2163-44AC-96DA-BDDC6E0081BD}"/>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defTabSz="914192">
                  <a:defRPr/>
                </a:pPr>
                <a:endParaRPr lang="en-US">
                  <a:solidFill>
                    <a:srgbClr val="FFFFFF"/>
                  </a:solidFill>
                  <a:latin typeface="Segoe UI"/>
                </a:endParaRPr>
              </a:p>
            </p:txBody>
          </p:sp>
          <p:grpSp>
            <p:nvGrpSpPr>
              <p:cNvPr id="358" name="Graphic 5">
                <a:extLst>
                  <a:ext uri="{FF2B5EF4-FFF2-40B4-BE49-F238E27FC236}">
                    <a16:creationId xmlns:a16="http://schemas.microsoft.com/office/drawing/2014/main" id="{785760C2-1663-4398-AD2B-33C22039583F}"/>
                  </a:ext>
                </a:extLst>
              </p:cNvPr>
              <p:cNvGrpSpPr/>
              <p:nvPr/>
            </p:nvGrpSpPr>
            <p:grpSpPr>
              <a:xfrm>
                <a:off x="8421826" y="2454547"/>
                <a:ext cx="591151" cy="443563"/>
                <a:chOff x="8421826" y="2454547"/>
                <a:chExt cx="591151" cy="443563"/>
              </a:xfrm>
            </p:grpSpPr>
            <p:sp>
              <p:nvSpPr>
                <p:cNvPr id="359" name="Freeform: Shape 358">
                  <a:extLst>
                    <a:ext uri="{FF2B5EF4-FFF2-40B4-BE49-F238E27FC236}">
                      <a16:creationId xmlns:a16="http://schemas.microsoft.com/office/drawing/2014/main" id="{14D6458B-CD2D-4B45-836F-48ECCFCDAB8F}"/>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60" name="Freeform: Shape 359">
                  <a:extLst>
                    <a:ext uri="{FF2B5EF4-FFF2-40B4-BE49-F238E27FC236}">
                      <a16:creationId xmlns:a16="http://schemas.microsoft.com/office/drawing/2014/main" id="{0F839878-D4A9-42F3-8D98-43F16AF0AE3C}"/>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defTabSz="914192">
                    <a:defRPr/>
                  </a:pPr>
                  <a:endParaRPr lang="en-US">
                    <a:solidFill>
                      <a:srgbClr val="FFFFFF"/>
                    </a:solidFill>
                    <a:latin typeface="Segoe UI"/>
                  </a:endParaRPr>
                </a:p>
              </p:txBody>
            </p:sp>
            <p:grpSp>
              <p:nvGrpSpPr>
                <p:cNvPr id="361" name="Graphic 5">
                  <a:extLst>
                    <a:ext uri="{FF2B5EF4-FFF2-40B4-BE49-F238E27FC236}">
                      <a16:creationId xmlns:a16="http://schemas.microsoft.com/office/drawing/2014/main" id="{79BAD6F1-04BB-4EB4-8FE4-3EBC4A779728}"/>
                    </a:ext>
                  </a:extLst>
                </p:cNvPr>
                <p:cNvGrpSpPr/>
                <p:nvPr/>
              </p:nvGrpSpPr>
              <p:grpSpPr>
                <a:xfrm>
                  <a:off x="8472359" y="2606946"/>
                  <a:ext cx="218172" cy="245444"/>
                  <a:chOff x="8472359" y="2606946"/>
                  <a:chExt cx="218172" cy="245444"/>
                </a:xfrm>
                <a:solidFill>
                  <a:srgbClr val="0078D4"/>
                </a:solidFill>
              </p:grpSpPr>
              <p:sp>
                <p:nvSpPr>
                  <p:cNvPr id="365" name="Freeform: Shape 364">
                    <a:extLst>
                      <a:ext uri="{FF2B5EF4-FFF2-40B4-BE49-F238E27FC236}">
                        <a16:creationId xmlns:a16="http://schemas.microsoft.com/office/drawing/2014/main" id="{5EE63A2C-5200-4543-A919-43939C12D762}"/>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66" name="Freeform: Shape 365">
                    <a:extLst>
                      <a:ext uri="{FF2B5EF4-FFF2-40B4-BE49-F238E27FC236}">
                        <a16:creationId xmlns:a16="http://schemas.microsoft.com/office/drawing/2014/main" id="{F94796F9-5406-4A9D-AE03-F2CA12C3B91E}"/>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grpSp>
            <p:sp>
              <p:nvSpPr>
                <p:cNvPr id="362" name="Freeform: Shape 361">
                  <a:extLst>
                    <a:ext uri="{FF2B5EF4-FFF2-40B4-BE49-F238E27FC236}">
                      <a16:creationId xmlns:a16="http://schemas.microsoft.com/office/drawing/2014/main" id="{4CB8EC35-C58E-4F97-A507-14ED1CD101B3}"/>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63" name="Freeform: Shape 362">
                  <a:extLst>
                    <a:ext uri="{FF2B5EF4-FFF2-40B4-BE49-F238E27FC236}">
                      <a16:creationId xmlns:a16="http://schemas.microsoft.com/office/drawing/2014/main" id="{98D3792B-3F6D-46E1-882B-E363724DA536}"/>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64" name="Freeform: Shape 363">
                  <a:extLst>
                    <a:ext uri="{FF2B5EF4-FFF2-40B4-BE49-F238E27FC236}">
                      <a16:creationId xmlns:a16="http://schemas.microsoft.com/office/drawing/2014/main" id="{69D82071-DBB3-491C-B0A8-15350BA5D10D}"/>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grpSp>
        </p:grpSp>
        <p:sp>
          <p:nvSpPr>
            <p:cNvPr id="356" name="Freeform: Shape 355">
              <a:extLst>
                <a:ext uri="{FF2B5EF4-FFF2-40B4-BE49-F238E27FC236}">
                  <a16:creationId xmlns:a16="http://schemas.microsoft.com/office/drawing/2014/main" id="{D90DC58D-901B-4158-BAF0-49D4E1FB9AA4}"/>
                </a:ext>
              </a:extLst>
            </p:cNvPr>
            <p:cNvSpPr/>
            <p:nvPr/>
          </p:nvSpPr>
          <p:spPr>
            <a:xfrm>
              <a:off x="3921661" y="2860226"/>
              <a:ext cx="2500764"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792">
                <a:spcBef>
                  <a:spcPct val="0"/>
                </a:spcBef>
                <a:spcAft>
                  <a:spcPct val="35000"/>
                </a:spcAft>
                <a:defRPr/>
              </a:pPr>
              <a:r>
                <a:rPr lang="en-GB">
                  <a:solidFill>
                    <a:srgbClr val="000000"/>
                  </a:solidFill>
                  <a:latin typeface="Segoe UI"/>
                </a:rPr>
                <a:t>Identity and Access Management</a:t>
              </a:r>
              <a:endParaRPr lang="en-US">
                <a:solidFill>
                  <a:srgbClr val="000000"/>
                </a:solidFill>
                <a:latin typeface="Segoe UI"/>
              </a:endParaRPr>
            </a:p>
          </p:txBody>
        </p:sp>
      </p:grpSp>
      <p:grpSp>
        <p:nvGrpSpPr>
          <p:cNvPr id="390" name="Group 389">
            <a:extLst>
              <a:ext uri="{FF2B5EF4-FFF2-40B4-BE49-F238E27FC236}">
                <a16:creationId xmlns:a16="http://schemas.microsoft.com/office/drawing/2014/main" id="{068FBEFA-5734-434D-ACCD-EE5BA04BF7B6}"/>
              </a:ext>
            </a:extLst>
          </p:cNvPr>
          <p:cNvGrpSpPr/>
          <p:nvPr/>
        </p:nvGrpSpPr>
        <p:grpSpPr>
          <a:xfrm>
            <a:off x="8027782" y="3498464"/>
            <a:ext cx="3679144" cy="967308"/>
            <a:chOff x="7229580" y="1624956"/>
            <a:chExt cx="3679144" cy="967308"/>
          </a:xfrm>
        </p:grpSpPr>
        <p:grpSp>
          <p:nvGrpSpPr>
            <p:cNvPr id="391" name="Graphic 5">
              <a:extLst>
                <a:ext uri="{FF2B5EF4-FFF2-40B4-BE49-F238E27FC236}">
                  <a16:creationId xmlns:a16="http://schemas.microsoft.com/office/drawing/2014/main" id="{00F64818-2895-40FA-BD04-F568DADB847E}"/>
                </a:ext>
              </a:extLst>
            </p:cNvPr>
            <p:cNvGrpSpPr/>
            <p:nvPr/>
          </p:nvGrpSpPr>
          <p:grpSpPr>
            <a:xfrm>
              <a:off x="7229580" y="1624956"/>
              <a:ext cx="967308" cy="967308"/>
              <a:chOff x="13148632" y="4139769"/>
              <a:chExt cx="1108509" cy="1108509"/>
            </a:xfrm>
          </p:grpSpPr>
          <p:sp>
            <p:nvSpPr>
              <p:cNvPr id="393" name="Freeform: Shape 392">
                <a:extLst>
                  <a:ext uri="{FF2B5EF4-FFF2-40B4-BE49-F238E27FC236}">
                    <a16:creationId xmlns:a16="http://schemas.microsoft.com/office/drawing/2014/main" id="{4ED03BDE-CD41-4474-89A6-91AB5194C5DC}"/>
                  </a:ext>
                </a:extLst>
              </p:cNvPr>
              <p:cNvSpPr/>
              <p:nvPr/>
            </p:nvSpPr>
            <p:spPr>
              <a:xfrm>
                <a:off x="13148632"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defTabSz="914192">
                  <a:defRPr/>
                </a:pPr>
                <a:endParaRPr lang="en-US">
                  <a:solidFill>
                    <a:srgbClr val="FFFFFF"/>
                  </a:solidFill>
                  <a:latin typeface="Segoe UI"/>
                </a:endParaRPr>
              </a:p>
            </p:txBody>
          </p:sp>
          <p:grpSp>
            <p:nvGrpSpPr>
              <p:cNvPr id="394" name="Graphic 5">
                <a:extLst>
                  <a:ext uri="{FF2B5EF4-FFF2-40B4-BE49-F238E27FC236}">
                    <a16:creationId xmlns:a16="http://schemas.microsoft.com/office/drawing/2014/main" id="{7C36AF31-2399-4F89-8167-B80D5FF2DF52}"/>
                  </a:ext>
                </a:extLst>
              </p:cNvPr>
              <p:cNvGrpSpPr/>
              <p:nvPr/>
            </p:nvGrpSpPr>
            <p:grpSpPr>
              <a:xfrm>
                <a:off x="13391670" y="4382005"/>
                <a:ext cx="625642" cy="633663"/>
                <a:chOff x="13391670" y="4382005"/>
                <a:chExt cx="625642" cy="633663"/>
              </a:xfrm>
            </p:grpSpPr>
            <p:grpSp>
              <p:nvGrpSpPr>
                <p:cNvPr id="395" name="Graphic 5">
                  <a:extLst>
                    <a:ext uri="{FF2B5EF4-FFF2-40B4-BE49-F238E27FC236}">
                      <a16:creationId xmlns:a16="http://schemas.microsoft.com/office/drawing/2014/main" id="{1A45F565-E321-48CC-AB5C-8A3C6BEC0ABF}"/>
                    </a:ext>
                  </a:extLst>
                </p:cNvPr>
                <p:cNvGrpSpPr/>
                <p:nvPr/>
              </p:nvGrpSpPr>
              <p:grpSpPr>
                <a:xfrm>
                  <a:off x="13516799" y="4756588"/>
                  <a:ext cx="258277" cy="259079"/>
                  <a:chOff x="13516799" y="4756588"/>
                  <a:chExt cx="258277" cy="259079"/>
                </a:xfrm>
                <a:solidFill>
                  <a:srgbClr val="50E6FF"/>
                </a:solidFill>
              </p:grpSpPr>
              <p:sp>
                <p:nvSpPr>
                  <p:cNvPr id="403" name="Freeform: Shape 402">
                    <a:extLst>
                      <a:ext uri="{FF2B5EF4-FFF2-40B4-BE49-F238E27FC236}">
                        <a16:creationId xmlns:a16="http://schemas.microsoft.com/office/drawing/2014/main" id="{8018D16F-A296-4BEE-BF30-AFB77BA30F47}"/>
                      </a:ext>
                    </a:extLst>
                  </p:cNvPr>
                  <p:cNvSpPr/>
                  <p:nvPr/>
                </p:nvSpPr>
                <p:spPr>
                  <a:xfrm>
                    <a:off x="13547279" y="4756588"/>
                    <a:ext cx="227798" cy="155608"/>
                  </a:xfrm>
                  <a:custGeom>
                    <a:avLst/>
                    <a:gdLst>
                      <a:gd name="connsiteX0" fmla="*/ 0 w 227798"/>
                      <a:gd name="connsiteY0" fmla="*/ 155608 h 155608"/>
                      <a:gd name="connsiteX1" fmla="*/ 72991 w 227798"/>
                      <a:gd name="connsiteY1" fmla="*/ 155608 h 155608"/>
                      <a:gd name="connsiteX2" fmla="*/ 227798 w 227798"/>
                      <a:gd name="connsiteY2" fmla="*/ 802 h 155608"/>
                      <a:gd name="connsiteX3" fmla="*/ 154806 w 227798"/>
                      <a:gd name="connsiteY3" fmla="*/ 0 h 155608"/>
                      <a:gd name="connsiteX4" fmla="*/ 0 w 227798"/>
                      <a:gd name="connsiteY4" fmla="*/ 155608 h 15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98" h="155608">
                        <a:moveTo>
                          <a:pt x="0" y="155608"/>
                        </a:moveTo>
                        <a:lnTo>
                          <a:pt x="72991" y="155608"/>
                        </a:lnTo>
                        <a:lnTo>
                          <a:pt x="227798" y="802"/>
                        </a:lnTo>
                        <a:lnTo>
                          <a:pt x="154806" y="0"/>
                        </a:lnTo>
                        <a:lnTo>
                          <a:pt x="0" y="155608"/>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04" name="Freeform: Shape 403">
                    <a:extLst>
                      <a:ext uri="{FF2B5EF4-FFF2-40B4-BE49-F238E27FC236}">
                        <a16:creationId xmlns:a16="http://schemas.microsoft.com/office/drawing/2014/main" id="{F79679EC-184F-4045-B8C4-96B230E394A4}"/>
                      </a:ext>
                    </a:extLst>
                  </p:cNvPr>
                  <p:cNvSpPr/>
                  <p:nvPr/>
                </p:nvSpPr>
                <p:spPr>
                  <a:xfrm>
                    <a:off x="13516799" y="4860862"/>
                    <a:ext cx="227797" cy="154806"/>
                  </a:xfrm>
                  <a:custGeom>
                    <a:avLst/>
                    <a:gdLst>
                      <a:gd name="connsiteX0" fmla="*/ 0 w 227797"/>
                      <a:gd name="connsiteY0" fmla="*/ 154806 h 154806"/>
                      <a:gd name="connsiteX1" fmla="*/ 72991 w 227797"/>
                      <a:gd name="connsiteY1" fmla="*/ 154806 h 154806"/>
                      <a:gd name="connsiteX2" fmla="*/ 227798 w 227797"/>
                      <a:gd name="connsiteY2" fmla="*/ 0 h 154806"/>
                      <a:gd name="connsiteX3" fmla="*/ 154806 w 227797"/>
                      <a:gd name="connsiteY3" fmla="*/ 0 h 154806"/>
                      <a:gd name="connsiteX4" fmla="*/ 0 w 227797"/>
                      <a:gd name="connsiteY4" fmla="*/ 154806 h 154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97" h="154806">
                        <a:moveTo>
                          <a:pt x="0" y="154806"/>
                        </a:moveTo>
                        <a:lnTo>
                          <a:pt x="72991" y="154806"/>
                        </a:lnTo>
                        <a:lnTo>
                          <a:pt x="227798" y="0"/>
                        </a:lnTo>
                        <a:lnTo>
                          <a:pt x="154806" y="0"/>
                        </a:lnTo>
                        <a:lnTo>
                          <a:pt x="0" y="154806"/>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grpSp>
            <p:grpSp>
              <p:nvGrpSpPr>
                <p:cNvPr id="396" name="Graphic 5">
                  <a:extLst>
                    <a:ext uri="{FF2B5EF4-FFF2-40B4-BE49-F238E27FC236}">
                      <a16:creationId xmlns:a16="http://schemas.microsoft.com/office/drawing/2014/main" id="{C2976ECE-7BA9-4F0C-AC85-8FCF9EEA16E6}"/>
                    </a:ext>
                  </a:extLst>
                </p:cNvPr>
                <p:cNvGrpSpPr/>
                <p:nvPr/>
              </p:nvGrpSpPr>
              <p:grpSpPr>
                <a:xfrm>
                  <a:off x="13463058" y="4733327"/>
                  <a:ext cx="137159" cy="137962"/>
                  <a:chOff x="13463058" y="4733327"/>
                  <a:chExt cx="137159" cy="137962"/>
                </a:xfrm>
                <a:solidFill>
                  <a:srgbClr val="0078D4"/>
                </a:solidFill>
              </p:grpSpPr>
              <p:sp>
                <p:nvSpPr>
                  <p:cNvPr id="401" name="Freeform: Shape 400">
                    <a:extLst>
                      <a:ext uri="{FF2B5EF4-FFF2-40B4-BE49-F238E27FC236}">
                        <a16:creationId xmlns:a16="http://schemas.microsoft.com/office/drawing/2014/main" id="{273F1090-E171-47AB-8443-F0382F597E4F}"/>
                      </a:ext>
                    </a:extLst>
                  </p:cNvPr>
                  <p:cNvSpPr/>
                  <p:nvPr/>
                </p:nvSpPr>
                <p:spPr>
                  <a:xfrm>
                    <a:off x="13479100" y="4733327"/>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02" name="Freeform: Shape 401">
                    <a:extLst>
                      <a:ext uri="{FF2B5EF4-FFF2-40B4-BE49-F238E27FC236}">
                        <a16:creationId xmlns:a16="http://schemas.microsoft.com/office/drawing/2014/main" id="{28BD3CC2-F1A7-42AA-BA27-CED82EA949BE}"/>
                      </a:ext>
                    </a:extLst>
                  </p:cNvPr>
                  <p:cNvSpPr/>
                  <p:nvPr/>
                </p:nvSpPr>
                <p:spPr>
                  <a:xfrm>
                    <a:off x="13463058" y="4788673"/>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grpSp>
            <p:grpSp>
              <p:nvGrpSpPr>
                <p:cNvPr id="397" name="Graphic 5">
                  <a:extLst>
                    <a:ext uri="{FF2B5EF4-FFF2-40B4-BE49-F238E27FC236}">
                      <a16:creationId xmlns:a16="http://schemas.microsoft.com/office/drawing/2014/main" id="{66C03222-754B-4984-8AAE-F3373954662C}"/>
                    </a:ext>
                  </a:extLst>
                </p:cNvPr>
                <p:cNvGrpSpPr/>
                <p:nvPr/>
              </p:nvGrpSpPr>
              <p:grpSpPr>
                <a:xfrm>
                  <a:off x="13775879" y="4733327"/>
                  <a:ext cx="137159" cy="137962"/>
                  <a:chOff x="13775879" y="4733327"/>
                  <a:chExt cx="137159" cy="137962"/>
                </a:xfrm>
                <a:solidFill>
                  <a:srgbClr val="0078D4"/>
                </a:solidFill>
              </p:grpSpPr>
              <p:sp>
                <p:nvSpPr>
                  <p:cNvPr id="399" name="Freeform: Shape 398">
                    <a:extLst>
                      <a:ext uri="{FF2B5EF4-FFF2-40B4-BE49-F238E27FC236}">
                        <a16:creationId xmlns:a16="http://schemas.microsoft.com/office/drawing/2014/main" id="{9B764C0A-93AF-4B23-B0B9-8475441485BD}"/>
                      </a:ext>
                    </a:extLst>
                  </p:cNvPr>
                  <p:cNvSpPr/>
                  <p:nvPr/>
                </p:nvSpPr>
                <p:spPr>
                  <a:xfrm>
                    <a:off x="13791921" y="4733327"/>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00" name="Freeform: Shape 399">
                    <a:extLst>
                      <a:ext uri="{FF2B5EF4-FFF2-40B4-BE49-F238E27FC236}">
                        <a16:creationId xmlns:a16="http://schemas.microsoft.com/office/drawing/2014/main" id="{95ED4AC9-0F54-458C-A434-9D6A13E8A46A}"/>
                      </a:ext>
                    </a:extLst>
                  </p:cNvPr>
                  <p:cNvSpPr/>
                  <p:nvPr/>
                </p:nvSpPr>
                <p:spPr>
                  <a:xfrm>
                    <a:off x="13775879" y="4788673"/>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grpSp>
            <p:sp>
              <p:nvSpPr>
                <p:cNvPr id="398" name="Freeform: Shape 397">
                  <a:extLst>
                    <a:ext uri="{FF2B5EF4-FFF2-40B4-BE49-F238E27FC236}">
                      <a16:creationId xmlns:a16="http://schemas.microsoft.com/office/drawing/2014/main" id="{73CDD680-394E-4721-913A-510695D00C2F}"/>
                    </a:ext>
                  </a:extLst>
                </p:cNvPr>
                <p:cNvSpPr/>
                <p:nvPr/>
              </p:nvSpPr>
              <p:spPr>
                <a:xfrm>
                  <a:off x="13391670" y="4382005"/>
                  <a:ext cx="625642" cy="385010"/>
                </a:xfrm>
                <a:custGeom>
                  <a:avLst/>
                  <a:gdLst>
                    <a:gd name="connsiteX0" fmla="*/ 554255 w 625642"/>
                    <a:gd name="connsiteY0" fmla="*/ 240632 h 385010"/>
                    <a:gd name="connsiteX1" fmla="*/ 553453 w 625642"/>
                    <a:gd name="connsiteY1" fmla="*/ 240632 h 385010"/>
                    <a:gd name="connsiteX2" fmla="*/ 562276 w 625642"/>
                    <a:gd name="connsiteY2" fmla="*/ 192505 h 385010"/>
                    <a:gd name="connsiteX3" fmla="*/ 437147 w 625642"/>
                    <a:gd name="connsiteY3" fmla="*/ 64168 h 385010"/>
                    <a:gd name="connsiteX4" fmla="*/ 395438 w 625642"/>
                    <a:gd name="connsiteY4" fmla="*/ 71388 h 385010"/>
                    <a:gd name="connsiteX5" fmla="*/ 249455 w 625642"/>
                    <a:gd name="connsiteY5" fmla="*/ 0 h 385010"/>
                    <a:gd name="connsiteX6" fmla="*/ 61762 w 625642"/>
                    <a:gd name="connsiteY6" fmla="*/ 192505 h 385010"/>
                    <a:gd name="connsiteX7" fmla="*/ 68179 w 625642"/>
                    <a:gd name="connsiteY7" fmla="*/ 240632 h 385010"/>
                    <a:gd name="connsiteX8" fmla="*/ 0 w 625642"/>
                    <a:gd name="connsiteY8" fmla="*/ 312821 h 385010"/>
                    <a:gd name="connsiteX9" fmla="*/ 70586 w 625642"/>
                    <a:gd name="connsiteY9" fmla="*/ 385011 h 385010"/>
                    <a:gd name="connsiteX10" fmla="*/ 555057 w 625642"/>
                    <a:gd name="connsiteY10" fmla="*/ 385011 h 385010"/>
                    <a:gd name="connsiteX11" fmla="*/ 625642 w 625642"/>
                    <a:gd name="connsiteY11" fmla="*/ 312821 h 385010"/>
                    <a:gd name="connsiteX12" fmla="*/ 554255 w 625642"/>
                    <a:gd name="connsiteY12" fmla="*/ 240632 h 38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5642" h="385010">
                      <a:moveTo>
                        <a:pt x="554255" y="240632"/>
                      </a:moveTo>
                      <a:lnTo>
                        <a:pt x="553453" y="240632"/>
                      </a:lnTo>
                      <a:cubicBezTo>
                        <a:pt x="559067" y="225391"/>
                        <a:pt x="562276" y="209349"/>
                        <a:pt x="562276" y="192505"/>
                      </a:cubicBezTo>
                      <a:cubicBezTo>
                        <a:pt x="562276" y="121920"/>
                        <a:pt x="506129" y="64168"/>
                        <a:pt x="437147" y="64168"/>
                      </a:cubicBezTo>
                      <a:cubicBezTo>
                        <a:pt x="422710" y="64168"/>
                        <a:pt x="408272" y="67377"/>
                        <a:pt x="395438" y="71388"/>
                      </a:cubicBezTo>
                      <a:cubicBezTo>
                        <a:pt x="360947" y="27272"/>
                        <a:pt x="308009" y="0"/>
                        <a:pt x="249455" y="0"/>
                      </a:cubicBezTo>
                      <a:cubicBezTo>
                        <a:pt x="145983" y="0"/>
                        <a:pt x="61762" y="85825"/>
                        <a:pt x="61762" y="192505"/>
                      </a:cubicBezTo>
                      <a:cubicBezTo>
                        <a:pt x="61762" y="209349"/>
                        <a:pt x="64168" y="225391"/>
                        <a:pt x="68179" y="240632"/>
                      </a:cubicBezTo>
                      <a:cubicBezTo>
                        <a:pt x="30480" y="241433"/>
                        <a:pt x="0" y="272716"/>
                        <a:pt x="0" y="312821"/>
                      </a:cubicBezTo>
                      <a:cubicBezTo>
                        <a:pt x="0" y="352926"/>
                        <a:pt x="31282" y="385011"/>
                        <a:pt x="70586" y="385011"/>
                      </a:cubicBezTo>
                      <a:lnTo>
                        <a:pt x="555057" y="385011"/>
                      </a:lnTo>
                      <a:cubicBezTo>
                        <a:pt x="594360" y="385011"/>
                        <a:pt x="625642" y="352926"/>
                        <a:pt x="625642" y="312821"/>
                      </a:cubicBezTo>
                      <a:cubicBezTo>
                        <a:pt x="625642" y="272716"/>
                        <a:pt x="593558" y="240632"/>
                        <a:pt x="554255" y="240632"/>
                      </a:cubicBezTo>
                      <a:close/>
                    </a:path>
                  </a:pathLst>
                </a:custGeom>
                <a:solidFill>
                  <a:schemeClr val="bg1"/>
                </a:solidFill>
                <a:ln w="8011" cap="flat">
                  <a:noFill/>
                  <a:prstDash val="solid"/>
                  <a:miter/>
                </a:ln>
              </p:spPr>
              <p:txBody>
                <a:bodyPr rtlCol="0" anchor="ctr"/>
                <a:lstStyle/>
                <a:p>
                  <a:pPr defTabSz="914192">
                    <a:defRPr/>
                  </a:pPr>
                  <a:endParaRPr lang="en-US">
                    <a:solidFill>
                      <a:srgbClr val="FFFFFF"/>
                    </a:solidFill>
                    <a:latin typeface="Segoe UI"/>
                  </a:endParaRPr>
                </a:p>
              </p:txBody>
            </p:sp>
          </p:grpSp>
        </p:grpSp>
        <p:sp>
          <p:nvSpPr>
            <p:cNvPr id="392" name="Freeform: Shape 391">
              <a:extLst>
                <a:ext uri="{FF2B5EF4-FFF2-40B4-BE49-F238E27FC236}">
                  <a16:creationId xmlns:a16="http://schemas.microsoft.com/office/drawing/2014/main" id="{03F36A61-5293-4417-955E-174CB0E447E3}"/>
                </a:ext>
              </a:extLst>
            </p:cNvPr>
            <p:cNvSpPr/>
            <p:nvPr/>
          </p:nvSpPr>
          <p:spPr>
            <a:xfrm>
              <a:off x="8448733" y="1651311"/>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792">
                <a:spcBef>
                  <a:spcPct val="0"/>
                </a:spcBef>
                <a:spcAft>
                  <a:spcPct val="35000"/>
                </a:spcAft>
                <a:defRPr/>
              </a:pPr>
              <a:r>
                <a:rPr lang="en-US">
                  <a:solidFill>
                    <a:srgbClr val="000000"/>
                  </a:solidFill>
                  <a:latin typeface="Segoe UI"/>
                </a:rPr>
                <a:t>Business Continuity </a:t>
              </a:r>
              <a:br>
                <a:rPr lang="en-US">
                  <a:solidFill>
                    <a:srgbClr val="000000"/>
                  </a:solidFill>
                  <a:latin typeface="Segoe UI"/>
                </a:rPr>
              </a:br>
              <a:r>
                <a:rPr lang="en-US">
                  <a:solidFill>
                    <a:srgbClr val="000000"/>
                  </a:solidFill>
                  <a:latin typeface="Segoe UI"/>
                </a:rPr>
                <a:t>&amp; Disaster Recovery</a:t>
              </a:r>
            </a:p>
          </p:txBody>
        </p:sp>
      </p:grpSp>
      <p:grpSp>
        <p:nvGrpSpPr>
          <p:cNvPr id="405" name="Group 404">
            <a:extLst>
              <a:ext uri="{FF2B5EF4-FFF2-40B4-BE49-F238E27FC236}">
                <a16:creationId xmlns:a16="http://schemas.microsoft.com/office/drawing/2014/main" id="{1DCFAE6A-3D56-48CC-BEBF-25D73A22F985}"/>
              </a:ext>
            </a:extLst>
          </p:cNvPr>
          <p:cNvGrpSpPr/>
          <p:nvPr/>
        </p:nvGrpSpPr>
        <p:grpSpPr>
          <a:xfrm>
            <a:off x="548468" y="1970645"/>
            <a:ext cx="4412901" cy="967308"/>
            <a:chOff x="7236600" y="2854761"/>
            <a:chExt cx="4412901" cy="967308"/>
          </a:xfrm>
        </p:grpSpPr>
        <p:grpSp>
          <p:nvGrpSpPr>
            <p:cNvPr id="406" name="Graphic 5">
              <a:extLst>
                <a:ext uri="{FF2B5EF4-FFF2-40B4-BE49-F238E27FC236}">
                  <a16:creationId xmlns:a16="http://schemas.microsoft.com/office/drawing/2014/main" id="{4F8359E7-6835-427A-92F9-8AB3D1FE4D48}"/>
                </a:ext>
              </a:extLst>
            </p:cNvPr>
            <p:cNvGrpSpPr/>
            <p:nvPr/>
          </p:nvGrpSpPr>
          <p:grpSpPr>
            <a:xfrm>
              <a:off x="7236600" y="2854761"/>
              <a:ext cx="967308" cy="967308"/>
              <a:chOff x="13148632" y="16948"/>
              <a:chExt cx="1108509" cy="1108509"/>
            </a:xfrm>
          </p:grpSpPr>
          <p:sp>
            <p:nvSpPr>
              <p:cNvPr id="408" name="Freeform: Shape 407">
                <a:extLst>
                  <a:ext uri="{FF2B5EF4-FFF2-40B4-BE49-F238E27FC236}">
                    <a16:creationId xmlns:a16="http://schemas.microsoft.com/office/drawing/2014/main" id="{130E1835-24CC-4059-9C1D-F8B4BC05E3D8}"/>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14192">
                  <a:defRPr/>
                </a:pPr>
                <a:endParaRPr lang="en-US">
                  <a:solidFill>
                    <a:srgbClr val="FFFFFF"/>
                  </a:solidFill>
                  <a:latin typeface="Segoe UI"/>
                </a:endParaRPr>
              </a:p>
            </p:txBody>
          </p:sp>
          <p:grpSp>
            <p:nvGrpSpPr>
              <p:cNvPr id="409" name="Graphic 5">
                <a:extLst>
                  <a:ext uri="{FF2B5EF4-FFF2-40B4-BE49-F238E27FC236}">
                    <a16:creationId xmlns:a16="http://schemas.microsoft.com/office/drawing/2014/main" id="{89CA0815-EFE4-4C2F-8B9E-6D7DE854D906}"/>
                  </a:ext>
                </a:extLst>
              </p:cNvPr>
              <p:cNvGrpSpPr/>
              <p:nvPr/>
            </p:nvGrpSpPr>
            <p:grpSpPr>
              <a:xfrm>
                <a:off x="13422952" y="219079"/>
                <a:ext cx="564682" cy="573505"/>
                <a:chOff x="13422952" y="219079"/>
                <a:chExt cx="564682" cy="573505"/>
              </a:xfrm>
            </p:grpSpPr>
            <p:sp>
              <p:nvSpPr>
                <p:cNvPr id="410" name="Freeform: Shape 409">
                  <a:extLst>
                    <a:ext uri="{FF2B5EF4-FFF2-40B4-BE49-F238E27FC236}">
                      <a16:creationId xmlns:a16="http://schemas.microsoft.com/office/drawing/2014/main" id="{1CD1FCF2-0707-4DE0-9A52-20AD399A477C}"/>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11" name="Freeform: Shape 410">
                  <a:extLst>
                    <a:ext uri="{FF2B5EF4-FFF2-40B4-BE49-F238E27FC236}">
                      <a16:creationId xmlns:a16="http://schemas.microsoft.com/office/drawing/2014/main" id="{AC429428-DCED-4493-9C5B-90FE47D8EB35}"/>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12" name="Freeform: Shape 411">
                  <a:extLst>
                    <a:ext uri="{FF2B5EF4-FFF2-40B4-BE49-F238E27FC236}">
                      <a16:creationId xmlns:a16="http://schemas.microsoft.com/office/drawing/2014/main" id="{C4A1DF98-9F0D-47CD-ABEC-CE129E315888}"/>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13" name="Freeform: Shape 412">
                  <a:extLst>
                    <a:ext uri="{FF2B5EF4-FFF2-40B4-BE49-F238E27FC236}">
                      <a16:creationId xmlns:a16="http://schemas.microsoft.com/office/drawing/2014/main" id="{59403334-71BB-4099-A002-6ADD0D52C39E}"/>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14" name="Freeform: Shape 413">
                  <a:extLst>
                    <a:ext uri="{FF2B5EF4-FFF2-40B4-BE49-F238E27FC236}">
                      <a16:creationId xmlns:a16="http://schemas.microsoft.com/office/drawing/2014/main" id="{848861E0-35AC-4FEC-8503-8F66586031AE}"/>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15" name="Freeform: Shape 414">
                  <a:extLst>
                    <a:ext uri="{FF2B5EF4-FFF2-40B4-BE49-F238E27FC236}">
                      <a16:creationId xmlns:a16="http://schemas.microsoft.com/office/drawing/2014/main" id="{A5780CB5-AC54-46B5-B2BB-557D1EBB1E46}"/>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16" name="Freeform: Shape 415">
                  <a:extLst>
                    <a:ext uri="{FF2B5EF4-FFF2-40B4-BE49-F238E27FC236}">
                      <a16:creationId xmlns:a16="http://schemas.microsoft.com/office/drawing/2014/main" id="{8B7891F7-44BA-4143-B7AE-A1D92F95C27F}"/>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17" name="Freeform: Shape 416">
                  <a:extLst>
                    <a:ext uri="{FF2B5EF4-FFF2-40B4-BE49-F238E27FC236}">
                      <a16:creationId xmlns:a16="http://schemas.microsoft.com/office/drawing/2014/main" id="{5D5FA1C6-0B3A-43AA-A93D-E7BE41C4E05F}"/>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18" name="Freeform: Shape 417">
                  <a:extLst>
                    <a:ext uri="{FF2B5EF4-FFF2-40B4-BE49-F238E27FC236}">
                      <a16:creationId xmlns:a16="http://schemas.microsoft.com/office/drawing/2014/main" id="{49E58128-866C-4EEF-B0DF-0C7A37E0FDE6}"/>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19" name="Freeform: Shape 418">
                  <a:extLst>
                    <a:ext uri="{FF2B5EF4-FFF2-40B4-BE49-F238E27FC236}">
                      <a16:creationId xmlns:a16="http://schemas.microsoft.com/office/drawing/2014/main" id="{0E3A955E-B5B2-4DF1-8D14-03F87789E882}"/>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20" name="Freeform: Shape 419">
                  <a:extLst>
                    <a:ext uri="{FF2B5EF4-FFF2-40B4-BE49-F238E27FC236}">
                      <a16:creationId xmlns:a16="http://schemas.microsoft.com/office/drawing/2014/main" id="{2E7C146E-23CD-471F-B825-6CDB5C7B43E3}"/>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grpSp>
        </p:grpSp>
        <p:sp>
          <p:nvSpPr>
            <p:cNvPr id="407" name="Freeform: Shape 406">
              <a:extLst>
                <a:ext uri="{FF2B5EF4-FFF2-40B4-BE49-F238E27FC236}">
                  <a16:creationId xmlns:a16="http://schemas.microsoft.com/office/drawing/2014/main" id="{0F5876E3-8ED5-4379-95ED-14156F6A5D2C}"/>
                </a:ext>
              </a:extLst>
            </p:cNvPr>
            <p:cNvSpPr/>
            <p:nvPr/>
          </p:nvSpPr>
          <p:spPr>
            <a:xfrm>
              <a:off x="8448734" y="2881117"/>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792">
                <a:spcBef>
                  <a:spcPct val="0"/>
                </a:spcBef>
                <a:spcAft>
                  <a:spcPct val="35000"/>
                </a:spcAft>
                <a:defRPr/>
              </a:pPr>
              <a:r>
                <a:rPr lang="en-GB">
                  <a:solidFill>
                    <a:srgbClr val="000000"/>
                  </a:solidFill>
                  <a:latin typeface="Segoe UI"/>
                </a:rPr>
                <a:t>Governance </a:t>
              </a:r>
              <a:br>
                <a:rPr lang="en-GB">
                  <a:solidFill>
                    <a:srgbClr val="000000"/>
                  </a:solidFill>
                  <a:latin typeface="Segoe UI"/>
                </a:rPr>
              </a:br>
              <a:r>
                <a:rPr lang="en-GB">
                  <a:solidFill>
                    <a:srgbClr val="000000"/>
                  </a:solidFill>
                  <a:latin typeface="Segoe UI"/>
                </a:rPr>
                <a:t>Disciplines and Security</a:t>
              </a:r>
              <a:endParaRPr lang="en-US">
                <a:solidFill>
                  <a:srgbClr val="000000"/>
                </a:solidFill>
                <a:latin typeface="Segoe UI"/>
              </a:endParaRPr>
            </a:p>
          </p:txBody>
        </p:sp>
      </p:grpSp>
      <p:grpSp>
        <p:nvGrpSpPr>
          <p:cNvPr id="421" name="Group 420">
            <a:extLst>
              <a:ext uri="{FF2B5EF4-FFF2-40B4-BE49-F238E27FC236}">
                <a16:creationId xmlns:a16="http://schemas.microsoft.com/office/drawing/2014/main" id="{D04C6F5F-5672-45FD-A048-5755D842E084}"/>
              </a:ext>
            </a:extLst>
          </p:cNvPr>
          <p:cNvGrpSpPr/>
          <p:nvPr/>
        </p:nvGrpSpPr>
        <p:grpSpPr>
          <a:xfrm>
            <a:off x="591679" y="3600262"/>
            <a:ext cx="3353045" cy="967308"/>
            <a:chOff x="2724459" y="5314373"/>
            <a:chExt cx="3353045" cy="967308"/>
          </a:xfrm>
        </p:grpSpPr>
        <p:grpSp>
          <p:nvGrpSpPr>
            <p:cNvPr id="422" name="Graphic 5">
              <a:extLst>
                <a:ext uri="{FF2B5EF4-FFF2-40B4-BE49-F238E27FC236}">
                  <a16:creationId xmlns:a16="http://schemas.microsoft.com/office/drawing/2014/main" id="{A94691EA-D918-4579-BE52-8F291B842BC7}"/>
                </a:ext>
              </a:extLst>
            </p:cNvPr>
            <p:cNvGrpSpPr/>
            <p:nvPr/>
          </p:nvGrpSpPr>
          <p:grpSpPr>
            <a:xfrm>
              <a:off x="2724459" y="5314373"/>
              <a:ext cx="967308" cy="967308"/>
              <a:chOff x="9025811" y="16948"/>
              <a:chExt cx="1108509" cy="1108509"/>
            </a:xfrm>
          </p:grpSpPr>
          <p:sp>
            <p:nvSpPr>
              <p:cNvPr id="424" name="Freeform: Shape 423">
                <a:extLst>
                  <a:ext uri="{FF2B5EF4-FFF2-40B4-BE49-F238E27FC236}">
                    <a16:creationId xmlns:a16="http://schemas.microsoft.com/office/drawing/2014/main" id="{C398FE14-7D63-44E8-9C1A-9BA7F669E192}"/>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defTabSz="914192">
                  <a:defRPr/>
                </a:pPr>
                <a:endParaRPr lang="en-US">
                  <a:solidFill>
                    <a:srgbClr val="FFFFFF"/>
                  </a:solidFill>
                  <a:latin typeface="Segoe UI"/>
                </a:endParaRPr>
              </a:p>
            </p:txBody>
          </p:sp>
          <p:grpSp>
            <p:nvGrpSpPr>
              <p:cNvPr id="425" name="Graphic 5">
                <a:extLst>
                  <a:ext uri="{FF2B5EF4-FFF2-40B4-BE49-F238E27FC236}">
                    <a16:creationId xmlns:a16="http://schemas.microsoft.com/office/drawing/2014/main" id="{A58A0EAE-CA94-40A4-9F51-33B54E5EBCA6}"/>
                  </a:ext>
                </a:extLst>
              </p:cNvPr>
              <p:cNvGrpSpPr/>
              <p:nvPr/>
            </p:nvGrpSpPr>
            <p:grpSpPr>
              <a:xfrm>
                <a:off x="9211900" y="210256"/>
                <a:ext cx="730717" cy="730717"/>
                <a:chOff x="9211900" y="210256"/>
                <a:chExt cx="730717" cy="730717"/>
              </a:xfrm>
            </p:grpSpPr>
            <p:sp>
              <p:nvSpPr>
                <p:cNvPr id="426" name="Freeform: Shape 425">
                  <a:extLst>
                    <a:ext uri="{FF2B5EF4-FFF2-40B4-BE49-F238E27FC236}">
                      <a16:creationId xmlns:a16="http://schemas.microsoft.com/office/drawing/2014/main" id="{3BA3A4F7-AF6A-4542-BE9C-E9355A0CA5F7}"/>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defTabSz="914192">
                    <a:defRPr/>
                  </a:pPr>
                  <a:endParaRPr lang="en-US">
                    <a:solidFill>
                      <a:srgbClr val="FFFFFF"/>
                    </a:solidFill>
                    <a:latin typeface="Segoe UI"/>
                  </a:endParaRPr>
                </a:p>
              </p:txBody>
            </p:sp>
            <p:sp>
              <p:nvSpPr>
                <p:cNvPr id="427" name="Freeform: Shape 426">
                  <a:extLst>
                    <a:ext uri="{FF2B5EF4-FFF2-40B4-BE49-F238E27FC236}">
                      <a16:creationId xmlns:a16="http://schemas.microsoft.com/office/drawing/2014/main" id="{D15CAF01-3B84-4056-8327-36D783CFB888}"/>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defTabSz="914192">
                    <a:defRPr/>
                  </a:pPr>
                  <a:endParaRPr lang="en-US">
                    <a:solidFill>
                      <a:srgbClr val="FFFFFF"/>
                    </a:solidFill>
                    <a:latin typeface="Segoe UI"/>
                  </a:endParaRPr>
                </a:p>
              </p:txBody>
            </p:sp>
            <p:sp>
              <p:nvSpPr>
                <p:cNvPr id="428" name="Freeform: Shape 427">
                  <a:extLst>
                    <a:ext uri="{FF2B5EF4-FFF2-40B4-BE49-F238E27FC236}">
                      <a16:creationId xmlns:a16="http://schemas.microsoft.com/office/drawing/2014/main" id="{F5F24FE3-7F62-4153-8343-F0F89B6D8579}"/>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defTabSz="914192">
                    <a:defRPr/>
                  </a:pPr>
                  <a:endParaRPr lang="en-US">
                    <a:solidFill>
                      <a:srgbClr val="FFFFFF"/>
                    </a:solidFill>
                    <a:latin typeface="Segoe UI"/>
                  </a:endParaRPr>
                </a:p>
              </p:txBody>
            </p:sp>
            <p:sp>
              <p:nvSpPr>
                <p:cNvPr id="429" name="Freeform: Shape 428">
                  <a:extLst>
                    <a:ext uri="{FF2B5EF4-FFF2-40B4-BE49-F238E27FC236}">
                      <a16:creationId xmlns:a16="http://schemas.microsoft.com/office/drawing/2014/main" id="{B0FDBD66-4A27-47AA-A282-E292E030F1E9}"/>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30" name="Freeform: Shape 429">
                  <a:extLst>
                    <a:ext uri="{FF2B5EF4-FFF2-40B4-BE49-F238E27FC236}">
                      <a16:creationId xmlns:a16="http://schemas.microsoft.com/office/drawing/2014/main" id="{4B8FD419-0C0E-4BAE-97B0-53A6ADE398E5}"/>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31" name="Freeform: Shape 430">
                  <a:extLst>
                    <a:ext uri="{FF2B5EF4-FFF2-40B4-BE49-F238E27FC236}">
                      <a16:creationId xmlns:a16="http://schemas.microsoft.com/office/drawing/2014/main" id="{52E640D1-AD02-4024-B7CE-44584249113A}"/>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32" name="Freeform: Shape 431">
                  <a:extLst>
                    <a:ext uri="{FF2B5EF4-FFF2-40B4-BE49-F238E27FC236}">
                      <a16:creationId xmlns:a16="http://schemas.microsoft.com/office/drawing/2014/main" id="{27325F56-EDA2-44FB-B3C5-03F01EABBF5D}"/>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33" name="Freeform: Shape 432">
                  <a:extLst>
                    <a:ext uri="{FF2B5EF4-FFF2-40B4-BE49-F238E27FC236}">
                      <a16:creationId xmlns:a16="http://schemas.microsoft.com/office/drawing/2014/main" id="{02239E07-5C07-44F7-B75F-33BC9597B1B6}"/>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defTabSz="914192">
                    <a:defRPr/>
                  </a:pPr>
                  <a:endParaRPr lang="en-US">
                    <a:solidFill>
                      <a:srgbClr val="FFFFFF"/>
                    </a:solidFill>
                    <a:latin typeface="Segoe UI"/>
                  </a:endParaRPr>
                </a:p>
              </p:txBody>
            </p:sp>
            <p:sp>
              <p:nvSpPr>
                <p:cNvPr id="434" name="Freeform: Shape 433">
                  <a:extLst>
                    <a:ext uri="{FF2B5EF4-FFF2-40B4-BE49-F238E27FC236}">
                      <a16:creationId xmlns:a16="http://schemas.microsoft.com/office/drawing/2014/main" id="{4537CBFB-8809-498F-8536-297991CBC5EA}"/>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35" name="Freeform: Shape 434">
                  <a:extLst>
                    <a:ext uri="{FF2B5EF4-FFF2-40B4-BE49-F238E27FC236}">
                      <a16:creationId xmlns:a16="http://schemas.microsoft.com/office/drawing/2014/main" id="{F0BDF28B-3774-4865-9F86-902730E524DB}"/>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36" name="Freeform: Shape 435">
                  <a:extLst>
                    <a:ext uri="{FF2B5EF4-FFF2-40B4-BE49-F238E27FC236}">
                      <a16:creationId xmlns:a16="http://schemas.microsoft.com/office/drawing/2014/main" id="{363D4C15-1EA0-4CB0-B4AD-352E6508558F}"/>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37" name="Freeform: Shape 436">
                  <a:extLst>
                    <a:ext uri="{FF2B5EF4-FFF2-40B4-BE49-F238E27FC236}">
                      <a16:creationId xmlns:a16="http://schemas.microsoft.com/office/drawing/2014/main" id="{8678534A-39C6-46D6-B1C4-29C01110A2EC}"/>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38" name="Freeform: Shape 437">
                  <a:extLst>
                    <a:ext uri="{FF2B5EF4-FFF2-40B4-BE49-F238E27FC236}">
                      <a16:creationId xmlns:a16="http://schemas.microsoft.com/office/drawing/2014/main" id="{4D4403F1-DD1F-498F-8F50-F07863079745}"/>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grpSp>
        </p:grpSp>
        <p:sp>
          <p:nvSpPr>
            <p:cNvPr id="423" name="Freeform: Shape 422">
              <a:extLst>
                <a:ext uri="{FF2B5EF4-FFF2-40B4-BE49-F238E27FC236}">
                  <a16:creationId xmlns:a16="http://schemas.microsoft.com/office/drawing/2014/main" id="{81A5A1C7-FD2D-4D21-BB80-E553A6212DEF}"/>
                </a:ext>
              </a:extLst>
            </p:cNvPr>
            <p:cNvSpPr/>
            <p:nvPr/>
          </p:nvSpPr>
          <p:spPr>
            <a:xfrm>
              <a:off x="3921662" y="5340729"/>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792">
                <a:spcBef>
                  <a:spcPct val="0"/>
                </a:spcBef>
                <a:spcAft>
                  <a:spcPct val="35000"/>
                </a:spcAft>
                <a:defRPr/>
              </a:pPr>
              <a:r>
                <a:rPr lang="en-GB">
                  <a:solidFill>
                    <a:srgbClr val="000000"/>
                  </a:solidFill>
                  <a:latin typeface="Segoe UI"/>
                </a:rPr>
                <a:t>Network Topology </a:t>
              </a:r>
              <a:br>
                <a:rPr lang="en-GB">
                  <a:solidFill>
                    <a:srgbClr val="000000"/>
                  </a:solidFill>
                  <a:latin typeface="Segoe UI"/>
                </a:rPr>
              </a:br>
              <a:r>
                <a:rPr lang="en-GB">
                  <a:solidFill>
                    <a:srgbClr val="000000"/>
                  </a:solidFill>
                  <a:latin typeface="Segoe UI"/>
                </a:rPr>
                <a:t>and Connectivity</a:t>
              </a:r>
              <a:endParaRPr lang="en-US">
                <a:solidFill>
                  <a:srgbClr val="000000"/>
                </a:solidFill>
                <a:latin typeface="Segoe UI"/>
              </a:endParaRPr>
            </a:p>
          </p:txBody>
        </p:sp>
      </p:grpSp>
    </p:spTree>
    <p:custDataLst>
      <p:tags r:id="rId1"/>
    </p:custDataLst>
    <p:extLst>
      <p:ext uri="{BB962C8B-B14F-4D97-AF65-F5344CB8AC3E}">
        <p14:creationId xmlns:p14="http://schemas.microsoft.com/office/powerpoint/2010/main" val="9613246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0518BBE-EF43-4E26-B4C8-8AB7CAE175E9}"/>
              </a:ext>
            </a:extLst>
          </p:cNvPr>
          <p:cNvSpPr>
            <a:spLocks noGrp="1"/>
          </p:cNvSpPr>
          <p:nvPr>
            <p:ph type="title"/>
          </p:nvPr>
        </p:nvSpPr>
        <p:spPr>
          <a:xfrm>
            <a:off x="455996" y="620429"/>
            <a:ext cx="11306469" cy="403137"/>
          </a:xfrm>
        </p:spPr>
        <p:txBody>
          <a:bodyPr>
            <a:noAutofit/>
          </a:bodyPr>
          <a:lstStyle/>
          <a:p>
            <a:r>
              <a:rPr lang="en-US"/>
              <a:t>Enterprise-scale: Audience</a:t>
            </a:r>
            <a:br>
              <a:rPr lang="en-US"/>
            </a:br>
            <a:endParaRPr lang="en-GB"/>
          </a:p>
        </p:txBody>
      </p:sp>
      <p:sp>
        <p:nvSpPr>
          <p:cNvPr id="8" name="Text Placeholder 7">
            <a:extLst>
              <a:ext uri="{FF2B5EF4-FFF2-40B4-BE49-F238E27FC236}">
                <a16:creationId xmlns:a16="http://schemas.microsoft.com/office/drawing/2014/main" id="{F346F540-62D1-4C28-B34E-811772A43952}"/>
              </a:ext>
            </a:extLst>
          </p:cNvPr>
          <p:cNvSpPr>
            <a:spLocks noGrp="1"/>
          </p:cNvSpPr>
          <p:nvPr>
            <p:ph type="body" sz="quarter" idx="13"/>
          </p:nvPr>
        </p:nvSpPr>
        <p:spPr>
          <a:xfrm>
            <a:off x="455613" y="2363788"/>
            <a:ext cx="3619500" cy="3265061"/>
          </a:xfrm>
        </p:spPr>
        <p:txBody>
          <a:bodyPr/>
          <a:lstStyle/>
          <a:p>
            <a:r>
              <a:rPr lang="en-GB" sz="1800"/>
              <a:t>Microsoft</a:t>
            </a:r>
          </a:p>
          <a:p>
            <a:endParaRPr lang="en-GB" sz="1800"/>
          </a:p>
          <a:p>
            <a:r>
              <a:rPr lang="en-GB" sz="1800"/>
              <a:t>Customer Success</a:t>
            </a:r>
          </a:p>
          <a:p>
            <a:pPr lvl="1"/>
            <a:r>
              <a:rPr lang="en-GB" sz="1800"/>
              <a:t>Customer Engineers</a:t>
            </a:r>
          </a:p>
          <a:p>
            <a:pPr lvl="1"/>
            <a:r>
              <a:rPr lang="en-GB" sz="1800"/>
              <a:t>Cloud Solution Architects</a:t>
            </a:r>
          </a:p>
          <a:p>
            <a:pPr lvl="1"/>
            <a:r>
              <a:rPr lang="en-GB" sz="1800"/>
              <a:t>Customer Field Roles</a:t>
            </a:r>
          </a:p>
          <a:p>
            <a:endParaRPr lang="en-GB" sz="1800"/>
          </a:p>
          <a:p>
            <a:r>
              <a:rPr lang="en-GB" sz="1800"/>
              <a:t>Partner/MCS/Fast Track</a:t>
            </a:r>
          </a:p>
          <a:p>
            <a:pPr lvl="1"/>
            <a:r>
              <a:rPr lang="en-GB" sz="1800"/>
              <a:t>Technical Lead</a:t>
            </a:r>
          </a:p>
          <a:p>
            <a:endParaRPr lang="en-GB" sz="1800"/>
          </a:p>
        </p:txBody>
      </p:sp>
      <p:sp>
        <p:nvSpPr>
          <p:cNvPr id="9" name="Text Placeholder 8">
            <a:extLst>
              <a:ext uri="{FF2B5EF4-FFF2-40B4-BE49-F238E27FC236}">
                <a16:creationId xmlns:a16="http://schemas.microsoft.com/office/drawing/2014/main" id="{2C086B1A-6CCD-45AE-8ABC-0A75FEA30987}"/>
              </a:ext>
            </a:extLst>
          </p:cNvPr>
          <p:cNvSpPr>
            <a:spLocks noGrp="1"/>
          </p:cNvSpPr>
          <p:nvPr>
            <p:ph type="body" sz="quarter" idx="14"/>
          </p:nvPr>
        </p:nvSpPr>
        <p:spPr>
          <a:xfrm>
            <a:off x="4389438" y="2363788"/>
            <a:ext cx="3617912" cy="3770263"/>
          </a:xfrm>
        </p:spPr>
        <p:txBody>
          <a:bodyPr/>
          <a:lstStyle/>
          <a:p>
            <a:r>
              <a:rPr lang="en-GB" sz="1800"/>
              <a:t>Customer Leads*</a:t>
            </a:r>
          </a:p>
          <a:p>
            <a:pPr lvl="1"/>
            <a:r>
              <a:rPr lang="en-GB" sz="1800"/>
              <a:t>Arch Lead/Chief Architect</a:t>
            </a:r>
          </a:p>
          <a:p>
            <a:pPr lvl="1"/>
            <a:r>
              <a:rPr lang="en-GB" sz="1800"/>
              <a:t>Network (NetOps)</a:t>
            </a:r>
          </a:p>
          <a:p>
            <a:pPr lvl="1"/>
            <a:r>
              <a:rPr lang="en-GB" sz="1800"/>
              <a:t>Identity and Access Management (IAM)</a:t>
            </a:r>
          </a:p>
          <a:p>
            <a:pPr lvl="1"/>
            <a:r>
              <a:rPr lang="en-GB" sz="1800"/>
              <a:t>Systems (</a:t>
            </a:r>
            <a:r>
              <a:rPr lang="en-GB" sz="1800" err="1"/>
              <a:t>SysOps</a:t>
            </a:r>
            <a:r>
              <a:rPr lang="en-GB" sz="1800"/>
              <a:t>: OS, DB)</a:t>
            </a:r>
          </a:p>
          <a:p>
            <a:pPr lvl="1"/>
            <a:r>
              <a:rPr lang="en-GB" sz="1800"/>
              <a:t>Operations and Management</a:t>
            </a:r>
          </a:p>
          <a:p>
            <a:pPr lvl="1"/>
            <a:r>
              <a:rPr lang="en-GB" sz="1800"/>
              <a:t>Security (SecOps)</a:t>
            </a:r>
          </a:p>
          <a:p>
            <a:pPr lvl="1"/>
            <a:r>
              <a:rPr lang="en-GB" sz="1800"/>
              <a:t>DevOps and Automation</a:t>
            </a:r>
          </a:p>
          <a:p>
            <a:pPr lvl="1"/>
            <a:r>
              <a:rPr lang="en-GB" sz="1800"/>
              <a:t>Application Architecture</a:t>
            </a:r>
          </a:p>
          <a:p>
            <a:pPr lvl="1"/>
            <a:r>
              <a:rPr lang="en-GB" sz="1800"/>
              <a:t>Site Reliability Engineers</a:t>
            </a:r>
          </a:p>
          <a:p>
            <a:endParaRPr lang="en-GB" sz="1800"/>
          </a:p>
          <a:p>
            <a:endParaRPr lang="en-GB" sz="1800"/>
          </a:p>
        </p:txBody>
      </p:sp>
      <p:sp>
        <p:nvSpPr>
          <p:cNvPr id="2" name="TextBox 1">
            <a:extLst>
              <a:ext uri="{FF2B5EF4-FFF2-40B4-BE49-F238E27FC236}">
                <a16:creationId xmlns:a16="http://schemas.microsoft.com/office/drawing/2014/main" id="{FA1F9397-4B3F-4DD5-A3C2-82220FCD8F89}"/>
              </a:ext>
            </a:extLst>
          </p:cNvPr>
          <p:cNvSpPr txBox="1"/>
          <p:nvPr/>
        </p:nvSpPr>
        <p:spPr>
          <a:xfrm>
            <a:off x="334013" y="6327195"/>
            <a:ext cx="5185779" cy="303288"/>
          </a:xfrm>
          <a:prstGeom prst="rect">
            <a:avLst/>
          </a:prstGeom>
        </p:spPr>
        <p:txBody>
          <a:bodyPr wrap="none" rtlCol="0">
            <a:spAutoFit/>
          </a:bodyPr>
          <a:lstStyle/>
          <a:p>
            <a:r>
              <a:rPr lang="en-GB" sz="1371">
                <a:solidFill>
                  <a:srgbClr val="000000"/>
                </a:solidFill>
              </a:rPr>
              <a:t>*Customer may bring additional SMEs where and when required.</a:t>
            </a:r>
          </a:p>
        </p:txBody>
      </p:sp>
    </p:spTree>
    <p:extLst>
      <p:ext uri="{BB962C8B-B14F-4D97-AF65-F5344CB8AC3E}">
        <p14:creationId xmlns:p14="http://schemas.microsoft.com/office/powerpoint/2010/main" val="15793663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211B2E12-3A0B-4547-A7CD-726EA37988BB}"/>
              </a:ext>
            </a:extLst>
          </p:cNvPr>
          <p:cNvSpPr/>
          <p:nvPr/>
        </p:nvSpPr>
        <p:spPr bwMode="auto">
          <a:xfrm>
            <a:off x="879936" y="1507004"/>
            <a:ext cx="5215621" cy="2608294"/>
          </a:xfrm>
          <a:custGeom>
            <a:avLst/>
            <a:gdLst>
              <a:gd name="connsiteX0" fmla="*/ 0 w 5215621"/>
              <a:gd name="connsiteY0" fmla="*/ 0 h 2608294"/>
              <a:gd name="connsiteX1" fmla="*/ 5215621 w 5215621"/>
              <a:gd name="connsiteY1" fmla="*/ 0 h 2608294"/>
              <a:gd name="connsiteX2" fmla="*/ 5215621 w 5215621"/>
              <a:gd name="connsiteY2" fmla="*/ 2380747 h 2608294"/>
              <a:gd name="connsiteX3" fmla="*/ 2807341 w 5215621"/>
              <a:gd name="connsiteY3" fmla="*/ 2380747 h 2608294"/>
              <a:gd name="connsiteX4" fmla="*/ 2607810 w 5215621"/>
              <a:gd name="connsiteY4" fmla="*/ 2608294 h 2608294"/>
              <a:gd name="connsiteX5" fmla="*/ 2408280 w 5215621"/>
              <a:gd name="connsiteY5" fmla="*/ 2380747 h 2608294"/>
              <a:gd name="connsiteX6" fmla="*/ 0 w 5215621"/>
              <a:gd name="connsiteY6" fmla="*/ 2380747 h 260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621" h="2608294">
                <a:moveTo>
                  <a:pt x="0" y="0"/>
                </a:moveTo>
                <a:lnTo>
                  <a:pt x="5215621" y="0"/>
                </a:lnTo>
                <a:lnTo>
                  <a:pt x="5215621" y="2380747"/>
                </a:lnTo>
                <a:lnTo>
                  <a:pt x="2807341" y="2380747"/>
                </a:lnTo>
                <a:lnTo>
                  <a:pt x="2607810" y="2608294"/>
                </a:lnTo>
                <a:lnTo>
                  <a:pt x="2408280" y="2380747"/>
                </a:lnTo>
                <a:lnTo>
                  <a:pt x="0" y="2380747"/>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Shape 11">
            <a:extLst>
              <a:ext uri="{FF2B5EF4-FFF2-40B4-BE49-F238E27FC236}">
                <a16:creationId xmlns:a16="http://schemas.microsoft.com/office/drawing/2014/main" id="{416D52C6-8F6B-459E-BDBC-0547DBC3609B}"/>
              </a:ext>
            </a:extLst>
          </p:cNvPr>
          <p:cNvSpPr/>
          <p:nvPr/>
        </p:nvSpPr>
        <p:spPr bwMode="auto">
          <a:xfrm>
            <a:off x="879936" y="3945837"/>
            <a:ext cx="5215620" cy="2380747"/>
          </a:xfrm>
          <a:custGeom>
            <a:avLst/>
            <a:gdLst>
              <a:gd name="connsiteX0" fmla="*/ 0 w 5215620"/>
              <a:gd name="connsiteY0" fmla="*/ 0 h 2380747"/>
              <a:gd name="connsiteX1" fmla="*/ 2393678 w 5215620"/>
              <a:gd name="connsiteY1" fmla="*/ 0 h 2380747"/>
              <a:gd name="connsiteX2" fmla="*/ 2607810 w 5215620"/>
              <a:gd name="connsiteY2" fmla="*/ 244199 h 2380747"/>
              <a:gd name="connsiteX3" fmla="*/ 2821943 w 5215620"/>
              <a:gd name="connsiteY3" fmla="*/ 0 h 2380747"/>
              <a:gd name="connsiteX4" fmla="*/ 5215620 w 5215620"/>
              <a:gd name="connsiteY4" fmla="*/ 0 h 2380747"/>
              <a:gd name="connsiteX5" fmla="*/ 5215620 w 5215620"/>
              <a:gd name="connsiteY5" fmla="*/ 2380747 h 2380747"/>
              <a:gd name="connsiteX6" fmla="*/ 0 w 5215620"/>
              <a:gd name="connsiteY6" fmla="*/ 2380747 h 238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620" h="2380747">
                <a:moveTo>
                  <a:pt x="0" y="0"/>
                </a:moveTo>
                <a:lnTo>
                  <a:pt x="2393678" y="0"/>
                </a:lnTo>
                <a:lnTo>
                  <a:pt x="2607810" y="244199"/>
                </a:lnTo>
                <a:lnTo>
                  <a:pt x="2821943" y="0"/>
                </a:lnTo>
                <a:lnTo>
                  <a:pt x="5215620" y="0"/>
                </a:lnTo>
                <a:lnTo>
                  <a:pt x="5215620" y="2380747"/>
                </a:lnTo>
                <a:lnTo>
                  <a:pt x="0" y="2380747"/>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6">
            <a:extLst>
              <a:ext uri="{FF2B5EF4-FFF2-40B4-BE49-F238E27FC236}">
                <a16:creationId xmlns:a16="http://schemas.microsoft.com/office/drawing/2014/main" id="{B0518BBE-EF43-4E26-B4C8-8AB7CAE175E9}"/>
              </a:ext>
            </a:extLst>
          </p:cNvPr>
          <p:cNvSpPr>
            <a:spLocks noGrp="1"/>
          </p:cNvSpPr>
          <p:nvPr>
            <p:ph type="title"/>
          </p:nvPr>
        </p:nvSpPr>
        <p:spPr>
          <a:xfrm>
            <a:off x="455996" y="620429"/>
            <a:ext cx="11306469" cy="403137"/>
          </a:xfrm>
        </p:spPr>
        <p:txBody>
          <a:bodyPr>
            <a:noAutofit/>
          </a:bodyPr>
          <a:lstStyle/>
          <a:p>
            <a:r>
              <a:rPr lang="en-US"/>
              <a:t>Enterprise-Scale: Workshop Objective</a:t>
            </a:r>
            <a:endParaRPr lang="en-GB"/>
          </a:p>
        </p:txBody>
      </p:sp>
      <p:sp>
        <p:nvSpPr>
          <p:cNvPr id="8" name="Text Placeholder 7">
            <a:extLst>
              <a:ext uri="{FF2B5EF4-FFF2-40B4-BE49-F238E27FC236}">
                <a16:creationId xmlns:a16="http://schemas.microsoft.com/office/drawing/2014/main" id="{F346F540-62D1-4C28-B34E-811772A43952}"/>
              </a:ext>
            </a:extLst>
          </p:cNvPr>
          <p:cNvSpPr>
            <a:spLocks noGrp="1"/>
          </p:cNvSpPr>
          <p:nvPr>
            <p:ph type="body" sz="quarter" idx="4294967295"/>
          </p:nvPr>
        </p:nvSpPr>
        <p:spPr>
          <a:xfrm>
            <a:off x="1218415" y="2140076"/>
            <a:ext cx="4538663" cy="1692771"/>
          </a:xfrm>
          <a:ln>
            <a:noFill/>
          </a:ln>
        </p:spPr>
        <p:txBody>
          <a:bodyPr lIns="0" tIns="0" rIns="0" bIns="0" anchor="ctr">
            <a:noAutofit/>
          </a:bodyPr>
          <a:lstStyle/>
          <a:p>
            <a:pPr algn="ctr"/>
            <a:r>
              <a:rPr lang="en-GB" sz="1800">
                <a:solidFill>
                  <a:schemeClr val="tx1"/>
                </a:solidFill>
                <a:latin typeface="Segoe UI Semibold" panose="020B0702040204020203" pitchFamily="34" charset="0"/>
                <a:ea typeface="Segoe UI" pitchFamily="34" charset="0"/>
                <a:cs typeface="Segoe UI Semibold" panose="020B0702040204020203" pitchFamily="34" charset="0"/>
              </a:rPr>
              <a:t>Review</a:t>
            </a:r>
          </a:p>
          <a:p>
            <a:pPr lvl="1" algn="ctr"/>
            <a:endParaRPr lang="en-GB" sz="1600">
              <a:solidFill>
                <a:schemeClr val="tx1"/>
              </a:solidFill>
              <a:ea typeface="Segoe UI" pitchFamily="34" charset="0"/>
            </a:endParaRPr>
          </a:p>
          <a:p>
            <a:pPr lvl="1" algn="ctr"/>
            <a:r>
              <a:rPr lang="en-GB" sz="1600">
                <a:solidFill>
                  <a:schemeClr val="tx1"/>
                </a:solidFill>
                <a:ea typeface="Segoe UI" pitchFamily="34" charset="0"/>
              </a:rPr>
              <a:t>Deep understanding of customer environment, workloads, and technical constraints</a:t>
            </a:r>
            <a:endParaRPr lang="en-GB" sz="1600">
              <a:solidFill>
                <a:schemeClr val="tx1"/>
              </a:solidFill>
              <a:latin typeface="+mn-lt"/>
            </a:endParaRPr>
          </a:p>
        </p:txBody>
      </p:sp>
      <p:sp>
        <p:nvSpPr>
          <p:cNvPr id="16" name="TextBox 15">
            <a:extLst>
              <a:ext uri="{FF2B5EF4-FFF2-40B4-BE49-F238E27FC236}">
                <a16:creationId xmlns:a16="http://schemas.microsoft.com/office/drawing/2014/main" id="{B98EA80C-6E06-4E27-9221-D0DC0C8AAD76}"/>
              </a:ext>
            </a:extLst>
          </p:cNvPr>
          <p:cNvSpPr txBox="1"/>
          <p:nvPr/>
        </p:nvSpPr>
        <p:spPr>
          <a:xfrm>
            <a:off x="1158301" y="4402607"/>
            <a:ext cx="4658891" cy="1354217"/>
          </a:xfrm>
          <a:prstGeom prst="rect">
            <a:avLst/>
          </a:prstGeom>
          <a:noFill/>
        </p:spPr>
        <p:txBody>
          <a:bodyPr wrap="square" lIns="0" tIns="0" rIns="0" bIns="0">
            <a:noAutofit/>
          </a:bodyPr>
          <a:lstStyle/>
          <a:p>
            <a:pPr algn="ctr" defTabSz="914192">
              <a:buSzPct val="90000"/>
            </a:pPr>
            <a:r>
              <a:rPr lang="en-GB" spc="-49">
                <a:solidFill>
                  <a:schemeClr val="bg1"/>
                </a:solidFill>
                <a:latin typeface="Segoe UI Semibold" panose="020B0702040204020203" pitchFamily="34" charset="0"/>
                <a:cs typeface="Segoe UI Semibold" panose="020B0702040204020203" pitchFamily="34" charset="0"/>
              </a:rPr>
              <a:t>Success Criteria</a:t>
            </a:r>
          </a:p>
          <a:p>
            <a:pPr marL="0" lvl="1" algn="ctr"/>
            <a:endParaRPr lang="en-GB" sz="1600">
              <a:solidFill>
                <a:schemeClr val="bg1"/>
              </a:solidFill>
              <a:cs typeface="Segoe UI" pitchFamily="34" charset="0"/>
            </a:endParaRPr>
          </a:p>
          <a:p>
            <a:pPr marL="0" lvl="1" algn="ctr"/>
            <a:r>
              <a:rPr lang="en-GB" sz="1600">
                <a:solidFill>
                  <a:schemeClr val="bg1"/>
                </a:solidFill>
                <a:cs typeface="Segoe UI" pitchFamily="34" charset="0"/>
              </a:rPr>
              <a:t>All technical requirements to build a </a:t>
            </a:r>
            <a:br>
              <a:rPr lang="en-GB" sz="1600">
                <a:solidFill>
                  <a:schemeClr val="bg1"/>
                </a:solidFill>
                <a:cs typeface="Segoe UI" pitchFamily="34" charset="0"/>
              </a:rPr>
            </a:br>
            <a:r>
              <a:rPr lang="en-GB" sz="1600">
                <a:solidFill>
                  <a:schemeClr val="bg1"/>
                </a:solidFill>
                <a:cs typeface="Segoe UI" pitchFamily="34" charset="0"/>
              </a:rPr>
              <a:t>AKS ESLZ agreed and documented</a:t>
            </a:r>
          </a:p>
        </p:txBody>
      </p:sp>
      <p:sp>
        <p:nvSpPr>
          <p:cNvPr id="20" name="Freeform: Shape 19">
            <a:extLst>
              <a:ext uri="{FF2B5EF4-FFF2-40B4-BE49-F238E27FC236}">
                <a16:creationId xmlns:a16="http://schemas.microsoft.com/office/drawing/2014/main" id="{7F57B7DA-87FE-4FDE-B424-6C4D94335E35}"/>
              </a:ext>
            </a:extLst>
          </p:cNvPr>
          <p:cNvSpPr/>
          <p:nvPr/>
        </p:nvSpPr>
        <p:spPr bwMode="auto">
          <a:xfrm>
            <a:off x="6383698" y="1507004"/>
            <a:ext cx="5215621" cy="2608294"/>
          </a:xfrm>
          <a:custGeom>
            <a:avLst/>
            <a:gdLst>
              <a:gd name="connsiteX0" fmla="*/ 0 w 5215621"/>
              <a:gd name="connsiteY0" fmla="*/ 0 h 2608294"/>
              <a:gd name="connsiteX1" fmla="*/ 5215621 w 5215621"/>
              <a:gd name="connsiteY1" fmla="*/ 0 h 2608294"/>
              <a:gd name="connsiteX2" fmla="*/ 5215621 w 5215621"/>
              <a:gd name="connsiteY2" fmla="*/ 2380747 h 2608294"/>
              <a:gd name="connsiteX3" fmla="*/ 2807341 w 5215621"/>
              <a:gd name="connsiteY3" fmla="*/ 2380747 h 2608294"/>
              <a:gd name="connsiteX4" fmla="*/ 2607810 w 5215621"/>
              <a:gd name="connsiteY4" fmla="*/ 2608294 h 2608294"/>
              <a:gd name="connsiteX5" fmla="*/ 2408280 w 5215621"/>
              <a:gd name="connsiteY5" fmla="*/ 2380747 h 2608294"/>
              <a:gd name="connsiteX6" fmla="*/ 0 w 5215621"/>
              <a:gd name="connsiteY6" fmla="*/ 2380747 h 260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621" h="2608294">
                <a:moveTo>
                  <a:pt x="0" y="0"/>
                </a:moveTo>
                <a:lnTo>
                  <a:pt x="5215621" y="0"/>
                </a:lnTo>
                <a:lnTo>
                  <a:pt x="5215621" y="2380747"/>
                </a:lnTo>
                <a:lnTo>
                  <a:pt x="2807341" y="2380747"/>
                </a:lnTo>
                <a:lnTo>
                  <a:pt x="2607810" y="2608294"/>
                </a:lnTo>
                <a:lnTo>
                  <a:pt x="2408280" y="2380747"/>
                </a:lnTo>
                <a:lnTo>
                  <a:pt x="0" y="2380747"/>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AB94140E-CEAF-401F-821A-A945AA2EB39A}"/>
              </a:ext>
            </a:extLst>
          </p:cNvPr>
          <p:cNvSpPr/>
          <p:nvPr/>
        </p:nvSpPr>
        <p:spPr bwMode="auto">
          <a:xfrm>
            <a:off x="6383698" y="3945837"/>
            <a:ext cx="5215620" cy="2380747"/>
          </a:xfrm>
          <a:custGeom>
            <a:avLst/>
            <a:gdLst>
              <a:gd name="connsiteX0" fmla="*/ 0 w 5215620"/>
              <a:gd name="connsiteY0" fmla="*/ 0 h 2380747"/>
              <a:gd name="connsiteX1" fmla="*/ 2393678 w 5215620"/>
              <a:gd name="connsiteY1" fmla="*/ 0 h 2380747"/>
              <a:gd name="connsiteX2" fmla="*/ 2607810 w 5215620"/>
              <a:gd name="connsiteY2" fmla="*/ 244199 h 2380747"/>
              <a:gd name="connsiteX3" fmla="*/ 2821943 w 5215620"/>
              <a:gd name="connsiteY3" fmla="*/ 0 h 2380747"/>
              <a:gd name="connsiteX4" fmla="*/ 5215620 w 5215620"/>
              <a:gd name="connsiteY4" fmla="*/ 0 h 2380747"/>
              <a:gd name="connsiteX5" fmla="*/ 5215620 w 5215620"/>
              <a:gd name="connsiteY5" fmla="*/ 2380747 h 2380747"/>
              <a:gd name="connsiteX6" fmla="*/ 0 w 5215620"/>
              <a:gd name="connsiteY6" fmla="*/ 2380747 h 238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620" h="2380747">
                <a:moveTo>
                  <a:pt x="0" y="0"/>
                </a:moveTo>
                <a:lnTo>
                  <a:pt x="2393678" y="0"/>
                </a:lnTo>
                <a:lnTo>
                  <a:pt x="2607810" y="244199"/>
                </a:lnTo>
                <a:lnTo>
                  <a:pt x="2821943" y="0"/>
                </a:lnTo>
                <a:lnTo>
                  <a:pt x="5215620" y="0"/>
                </a:lnTo>
                <a:lnTo>
                  <a:pt x="5215620" y="2380747"/>
                </a:lnTo>
                <a:lnTo>
                  <a:pt x="0" y="2380747"/>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7">
            <a:extLst>
              <a:ext uri="{FF2B5EF4-FFF2-40B4-BE49-F238E27FC236}">
                <a16:creationId xmlns:a16="http://schemas.microsoft.com/office/drawing/2014/main" id="{1061E0E1-39C3-4D53-A7B7-A17F544DB5E1}"/>
              </a:ext>
            </a:extLst>
          </p:cNvPr>
          <p:cNvSpPr txBox="1">
            <a:spLocks/>
          </p:cNvSpPr>
          <p:nvPr/>
        </p:nvSpPr>
        <p:spPr>
          <a:xfrm>
            <a:off x="6722177" y="2140076"/>
            <a:ext cx="4538663" cy="1692771"/>
          </a:xfrm>
          <a:prstGeom prst="rect">
            <a:avLst/>
          </a:prstGeom>
          <a:ln>
            <a:noFill/>
          </a:ln>
        </p:spPr>
        <p:txBody>
          <a:bodyPr vert="horz" wrap="square" lIns="0" tIns="0" rIns="0" bIns="0" rtlCol="0" anchor="ctr">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GB" sz="1800">
                <a:solidFill>
                  <a:schemeClr val="tx1"/>
                </a:solidFill>
                <a:latin typeface="Segoe UI Semibold" panose="020B0702040204020203" pitchFamily="34" charset="0"/>
                <a:ea typeface="Segoe UI" pitchFamily="34" charset="0"/>
                <a:cs typeface="Segoe UI Semibold" panose="020B0702040204020203" pitchFamily="34" charset="0"/>
              </a:rPr>
              <a:t>Design</a:t>
            </a:r>
          </a:p>
          <a:p>
            <a:pPr lvl="1" algn="ctr"/>
            <a:endParaRPr lang="en-GB" sz="1600">
              <a:solidFill>
                <a:schemeClr val="tx1"/>
              </a:solidFill>
              <a:ea typeface="Segoe UI" pitchFamily="34" charset="0"/>
            </a:endParaRPr>
          </a:p>
          <a:p>
            <a:pPr lvl="1" algn="ctr"/>
            <a:r>
              <a:rPr lang="en-US" sz="1600">
                <a:solidFill>
                  <a:schemeClr val="tx1"/>
                </a:solidFill>
                <a:ea typeface="Segoe UI" pitchFamily="34" charset="0"/>
              </a:rPr>
              <a:t>Target DC architecture is designed that is </a:t>
            </a:r>
            <a:br>
              <a:rPr lang="en-US" sz="1600">
                <a:solidFill>
                  <a:schemeClr val="tx1"/>
                </a:solidFill>
                <a:ea typeface="Segoe UI" pitchFamily="34" charset="0"/>
              </a:rPr>
            </a:br>
            <a:r>
              <a:rPr lang="en-US" sz="1600">
                <a:solidFill>
                  <a:schemeClr val="tx1"/>
                </a:solidFill>
                <a:ea typeface="Segoe UI" pitchFamily="34" charset="0"/>
              </a:rPr>
              <a:t>aligned with Enterprise-scale and in compliance with customer requirements</a:t>
            </a:r>
          </a:p>
        </p:txBody>
      </p:sp>
      <p:sp>
        <p:nvSpPr>
          <p:cNvPr id="23" name="TextBox 22">
            <a:extLst>
              <a:ext uri="{FF2B5EF4-FFF2-40B4-BE49-F238E27FC236}">
                <a16:creationId xmlns:a16="http://schemas.microsoft.com/office/drawing/2014/main" id="{1D7A8526-B8B8-43AC-ADC8-7605A16B719A}"/>
              </a:ext>
            </a:extLst>
          </p:cNvPr>
          <p:cNvSpPr txBox="1"/>
          <p:nvPr/>
        </p:nvSpPr>
        <p:spPr>
          <a:xfrm>
            <a:off x="6662063" y="4402607"/>
            <a:ext cx="4658891" cy="1354217"/>
          </a:xfrm>
          <a:prstGeom prst="rect">
            <a:avLst/>
          </a:prstGeom>
          <a:noFill/>
        </p:spPr>
        <p:txBody>
          <a:bodyPr wrap="square" lIns="0" tIns="0" rIns="0" bIns="0">
            <a:noAutofit/>
          </a:bodyPr>
          <a:lstStyle/>
          <a:p>
            <a:pPr algn="ctr" defTabSz="914192">
              <a:buSzPct val="90000"/>
            </a:pPr>
            <a:r>
              <a:rPr lang="en-GB" spc="-49">
                <a:solidFill>
                  <a:schemeClr val="bg1"/>
                </a:solidFill>
                <a:latin typeface="Segoe UI Semibold" panose="020B0702040204020203" pitchFamily="34" charset="0"/>
                <a:cs typeface="Segoe UI Semibold" panose="020B0702040204020203" pitchFamily="34" charset="0"/>
              </a:rPr>
              <a:t>Success Criteria</a:t>
            </a:r>
          </a:p>
          <a:p>
            <a:pPr marL="0" lvl="1" algn="ctr"/>
            <a:endParaRPr lang="en-GB" sz="1600">
              <a:solidFill>
                <a:schemeClr val="bg1"/>
              </a:solidFill>
              <a:cs typeface="Segoe UI" pitchFamily="34" charset="0"/>
            </a:endParaRPr>
          </a:p>
          <a:p>
            <a:pPr marL="0" lvl="1" algn="ctr"/>
            <a:r>
              <a:rPr lang="en-US" sz="1600">
                <a:solidFill>
                  <a:schemeClr val="bg1"/>
                </a:solidFill>
                <a:cs typeface="Segoe UI" pitchFamily="34" charset="0"/>
              </a:rPr>
              <a:t>Target AKS ESLZ architecture design</a:t>
            </a:r>
            <a:br>
              <a:rPr lang="en-US" sz="1600">
                <a:solidFill>
                  <a:schemeClr val="bg1"/>
                </a:solidFill>
                <a:cs typeface="Segoe UI" pitchFamily="34" charset="0"/>
              </a:rPr>
            </a:br>
            <a:r>
              <a:rPr lang="en-US" sz="1600">
                <a:solidFill>
                  <a:schemeClr val="bg1"/>
                </a:solidFill>
                <a:cs typeface="Segoe UI" pitchFamily="34" charset="0"/>
              </a:rPr>
              <a:t>agreed and documented.</a:t>
            </a:r>
          </a:p>
        </p:txBody>
      </p:sp>
      <p:grpSp>
        <p:nvGrpSpPr>
          <p:cNvPr id="24" name="Group 23">
            <a:extLst>
              <a:ext uri="{FF2B5EF4-FFF2-40B4-BE49-F238E27FC236}">
                <a16:creationId xmlns:a16="http://schemas.microsoft.com/office/drawing/2014/main" id="{449DCED3-88B8-4BBA-93E4-2C5761C7350D}"/>
              </a:ext>
            </a:extLst>
          </p:cNvPr>
          <p:cNvGrpSpPr/>
          <p:nvPr/>
        </p:nvGrpSpPr>
        <p:grpSpPr>
          <a:xfrm>
            <a:off x="3244789" y="5587720"/>
            <a:ext cx="485915" cy="485915"/>
            <a:chOff x="8577071" y="7333487"/>
            <a:chExt cx="1219201" cy="1219201"/>
          </a:xfrm>
        </p:grpSpPr>
        <p:sp>
          <p:nvSpPr>
            <p:cNvPr id="25" name="Oval 24">
              <a:extLst>
                <a:ext uri="{FF2B5EF4-FFF2-40B4-BE49-F238E27FC236}">
                  <a16:creationId xmlns:a16="http://schemas.microsoft.com/office/drawing/2014/main" id="{603AC806-8542-4696-858F-2026D07479AD}"/>
                </a:ext>
              </a:extLst>
            </p:cNvPr>
            <p:cNvSpPr/>
            <p:nvPr/>
          </p:nvSpPr>
          <p:spPr bwMode="auto">
            <a:xfrm>
              <a:off x="8577071" y="7333487"/>
              <a:ext cx="1219201" cy="121920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6" name="Graphic 3">
              <a:extLst>
                <a:ext uri="{FF2B5EF4-FFF2-40B4-BE49-F238E27FC236}">
                  <a16:creationId xmlns:a16="http://schemas.microsoft.com/office/drawing/2014/main" id="{812B82C6-83BA-456D-8BE2-5C83C05B5C31}"/>
                </a:ext>
              </a:extLst>
            </p:cNvPr>
            <p:cNvGrpSpPr/>
            <p:nvPr/>
          </p:nvGrpSpPr>
          <p:grpSpPr>
            <a:xfrm>
              <a:off x="8833819" y="7678397"/>
              <a:ext cx="705704" cy="529381"/>
              <a:chOff x="6959864" y="7289932"/>
              <a:chExt cx="705704" cy="529381"/>
            </a:xfrm>
            <a:solidFill>
              <a:srgbClr val="FFFFFF"/>
            </a:solidFill>
          </p:grpSpPr>
          <p:sp>
            <p:nvSpPr>
              <p:cNvPr id="27" name="Freeform: Shape 26">
                <a:extLst>
                  <a:ext uri="{FF2B5EF4-FFF2-40B4-BE49-F238E27FC236}">
                    <a16:creationId xmlns:a16="http://schemas.microsoft.com/office/drawing/2014/main" id="{B7A5EDB4-27FA-4BC3-BA40-A2F044365A11}"/>
                  </a:ext>
                </a:extLst>
              </p:cNvPr>
              <p:cNvSpPr/>
              <p:nvPr/>
            </p:nvSpPr>
            <p:spPr>
              <a:xfrm rot="-8100000">
                <a:off x="7343728" y="7237443"/>
                <a:ext cx="114298" cy="634358"/>
              </a:xfrm>
              <a:custGeom>
                <a:avLst/>
                <a:gdLst>
                  <a:gd name="connsiteX0" fmla="*/ 0 w 114298"/>
                  <a:gd name="connsiteY0" fmla="*/ 0 h 634358"/>
                  <a:gd name="connsiteX1" fmla="*/ 114299 w 114298"/>
                  <a:gd name="connsiteY1" fmla="*/ 0 h 634358"/>
                  <a:gd name="connsiteX2" fmla="*/ 114299 w 114298"/>
                  <a:gd name="connsiteY2" fmla="*/ 634359 h 634358"/>
                  <a:gd name="connsiteX3" fmla="*/ 0 w 114298"/>
                  <a:gd name="connsiteY3" fmla="*/ 634359 h 634358"/>
                </a:gdLst>
                <a:ahLst/>
                <a:cxnLst>
                  <a:cxn ang="0">
                    <a:pos x="connsiteX0" y="connsiteY0"/>
                  </a:cxn>
                  <a:cxn ang="0">
                    <a:pos x="connsiteX1" y="connsiteY1"/>
                  </a:cxn>
                  <a:cxn ang="0">
                    <a:pos x="connsiteX2" y="connsiteY2"/>
                  </a:cxn>
                  <a:cxn ang="0">
                    <a:pos x="connsiteX3" y="connsiteY3"/>
                  </a:cxn>
                </a:cxnLst>
                <a:rect l="l" t="t" r="r" b="b"/>
                <a:pathLst>
                  <a:path w="114298" h="634358">
                    <a:moveTo>
                      <a:pt x="0" y="0"/>
                    </a:moveTo>
                    <a:lnTo>
                      <a:pt x="114299" y="0"/>
                    </a:lnTo>
                    <a:lnTo>
                      <a:pt x="114299" y="634359"/>
                    </a:lnTo>
                    <a:lnTo>
                      <a:pt x="0" y="634359"/>
                    </a:lnTo>
                    <a:close/>
                  </a:path>
                </a:pathLst>
              </a:custGeom>
              <a:solidFill>
                <a:schemeClr val="tx2"/>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366E9ADF-8552-4891-805C-234708B61201}"/>
                  </a:ext>
                </a:extLst>
              </p:cNvPr>
              <p:cNvSpPr/>
              <p:nvPr/>
            </p:nvSpPr>
            <p:spPr>
              <a:xfrm rot="8100000">
                <a:off x="7071093" y="7468756"/>
                <a:ext cx="114298" cy="361946"/>
              </a:xfrm>
              <a:custGeom>
                <a:avLst/>
                <a:gdLst>
                  <a:gd name="connsiteX0" fmla="*/ 0 w 114298"/>
                  <a:gd name="connsiteY0" fmla="*/ 0 h 361946"/>
                  <a:gd name="connsiteX1" fmla="*/ 114299 w 114298"/>
                  <a:gd name="connsiteY1" fmla="*/ 0 h 361946"/>
                  <a:gd name="connsiteX2" fmla="*/ 114299 w 114298"/>
                  <a:gd name="connsiteY2" fmla="*/ 361947 h 361946"/>
                  <a:gd name="connsiteX3" fmla="*/ 0 w 114298"/>
                  <a:gd name="connsiteY3" fmla="*/ 361947 h 361946"/>
                </a:gdLst>
                <a:ahLst/>
                <a:cxnLst>
                  <a:cxn ang="0">
                    <a:pos x="connsiteX0" y="connsiteY0"/>
                  </a:cxn>
                  <a:cxn ang="0">
                    <a:pos x="connsiteX1" y="connsiteY1"/>
                  </a:cxn>
                  <a:cxn ang="0">
                    <a:pos x="connsiteX2" y="connsiteY2"/>
                  </a:cxn>
                  <a:cxn ang="0">
                    <a:pos x="connsiteX3" y="connsiteY3"/>
                  </a:cxn>
                </a:cxnLst>
                <a:rect l="l" t="t" r="r" b="b"/>
                <a:pathLst>
                  <a:path w="114298" h="361946">
                    <a:moveTo>
                      <a:pt x="0" y="0"/>
                    </a:moveTo>
                    <a:lnTo>
                      <a:pt x="114299" y="0"/>
                    </a:lnTo>
                    <a:lnTo>
                      <a:pt x="114299" y="361947"/>
                    </a:lnTo>
                    <a:lnTo>
                      <a:pt x="0" y="361947"/>
                    </a:lnTo>
                    <a:close/>
                  </a:path>
                </a:pathLst>
              </a:custGeom>
              <a:solidFill>
                <a:schemeClr val="tx2"/>
              </a:solidFill>
              <a:ln w="9525" cap="flat">
                <a:noFill/>
                <a:prstDash val="solid"/>
                <a:miter/>
              </a:ln>
            </p:spPr>
            <p:txBody>
              <a:bodyPr rtlCol="0" anchor="ctr"/>
              <a:lstStyle/>
              <a:p>
                <a:endParaRPr lang="en-US"/>
              </a:p>
            </p:txBody>
          </p:sp>
        </p:grpSp>
      </p:grpSp>
      <p:grpSp>
        <p:nvGrpSpPr>
          <p:cNvPr id="29" name="Group 28">
            <a:extLst>
              <a:ext uri="{FF2B5EF4-FFF2-40B4-BE49-F238E27FC236}">
                <a16:creationId xmlns:a16="http://schemas.microsoft.com/office/drawing/2014/main" id="{9C8F5054-93E8-4D02-A865-DC2B394A21F4}"/>
              </a:ext>
            </a:extLst>
          </p:cNvPr>
          <p:cNvGrpSpPr/>
          <p:nvPr/>
        </p:nvGrpSpPr>
        <p:grpSpPr>
          <a:xfrm>
            <a:off x="8748551" y="5587720"/>
            <a:ext cx="485915" cy="485915"/>
            <a:chOff x="8577071" y="7333487"/>
            <a:chExt cx="1219201" cy="1219201"/>
          </a:xfrm>
        </p:grpSpPr>
        <p:sp>
          <p:nvSpPr>
            <p:cNvPr id="30" name="Oval 29">
              <a:extLst>
                <a:ext uri="{FF2B5EF4-FFF2-40B4-BE49-F238E27FC236}">
                  <a16:creationId xmlns:a16="http://schemas.microsoft.com/office/drawing/2014/main" id="{204C45EB-6893-421B-8D65-CE8F76568BF7}"/>
                </a:ext>
              </a:extLst>
            </p:cNvPr>
            <p:cNvSpPr/>
            <p:nvPr/>
          </p:nvSpPr>
          <p:spPr bwMode="auto">
            <a:xfrm>
              <a:off x="8577071" y="7333487"/>
              <a:ext cx="1219201" cy="121920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1" name="Graphic 3">
              <a:extLst>
                <a:ext uri="{FF2B5EF4-FFF2-40B4-BE49-F238E27FC236}">
                  <a16:creationId xmlns:a16="http://schemas.microsoft.com/office/drawing/2014/main" id="{3AD290B8-F796-4F90-A375-AAF32BE953BE}"/>
                </a:ext>
              </a:extLst>
            </p:cNvPr>
            <p:cNvGrpSpPr/>
            <p:nvPr/>
          </p:nvGrpSpPr>
          <p:grpSpPr>
            <a:xfrm>
              <a:off x="8833819" y="7678397"/>
              <a:ext cx="705704" cy="529381"/>
              <a:chOff x="6959864" y="7289932"/>
              <a:chExt cx="705704" cy="529381"/>
            </a:xfrm>
            <a:solidFill>
              <a:srgbClr val="FFFFFF"/>
            </a:solidFill>
          </p:grpSpPr>
          <p:sp>
            <p:nvSpPr>
              <p:cNvPr id="32" name="Freeform: Shape 31">
                <a:extLst>
                  <a:ext uri="{FF2B5EF4-FFF2-40B4-BE49-F238E27FC236}">
                    <a16:creationId xmlns:a16="http://schemas.microsoft.com/office/drawing/2014/main" id="{0F3CFE27-E293-4450-9CEC-901CC9910ECE}"/>
                  </a:ext>
                </a:extLst>
              </p:cNvPr>
              <p:cNvSpPr/>
              <p:nvPr/>
            </p:nvSpPr>
            <p:spPr>
              <a:xfrm rot="-8100000">
                <a:off x="7343728" y="7237443"/>
                <a:ext cx="114298" cy="634358"/>
              </a:xfrm>
              <a:custGeom>
                <a:avLst/>
                <a:gdLst>
                  <a:gd name="connsiteX0" fmla="*/ 0 w 114298"/>
                  <a:gd name="connsiteY0" fmla="*/ 0 h 634358"/>
                  <a:gd name="connsiteX1" fmla="*/ 114299 w 114298"/>
                  <a:gd name="connsiteY1" fmla="*/ 0 h 634358"/>
                  <a:gd name="connsiteX2" fmla="*/ 114299 w 114298"/>
                  <a:gd name="connsiteY2" fmla="*/ 634359 h 634358"/>
                  <a:gd name="connsiteX3" fmla="*/ 0 w 114298"/>
                  <a:gd name="connsiteY3" fmla="*/ 634359 h 634358"/>
                </a:gdLst>
                <a:ahLst/>
                <a:cxnLst>
                  <a:cxn ang="0">
                    <a:pos x="connsiteX0" y="connsiteY0"/>
                  </a:cxn>
                  <a:cxn ang="0">
                    <a:pos x="connsiteX1" y="connsiteY1"/>
                  </a:cxn>
                  <a:cxn ang="0">
                    <a:pos x="connsiteX2" y="connsiteY2"/>
                  </a:cxn>
                  <a:cxn ang="0">
                    <a:pos x="connsiteX3" y="connsiteY3"/>
                  </a:cxn>
                </a:cxnLst>
                <a:rect l="l" t="t" r="r" b="b"/>
                <a:pathLst>
                  <a:path w="114298" h="634358">
                    <a:moveTo>
                      <a:pt x="0" y="0"/>
                    </a:moveTo>
                    <a:lnTo>
                      <a:pt x="114299" y="0"/>
                    </a:lnTo>
                    <a:lnTo>
                      <a:pt x="114299" y="634359"/>
                    </a:lnTo>
                    <a:lnTo>
                      <a:pt x="0" y="634359"/>
                    </a:lnTo>
                    <a:close/>
                  </a:path>
                </a:pathLst>
              </a:custGeom>
              <a:solidFill>
                <a:schemeClr val="tx2"/>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4D37A93-709C-4009-8677-C7C4887F90E6}"/>
                  </a:ext>
                </a:extLst>
              </p:cNvPr>
              <p:cNvSpPr/>
              <p:nvPr/>
            </p:nvSpPr>
            <p:spPr>
              <a:xfrm rot="8100000">
                <a:off x="7071093" y="7468756"/>
                <a:ext cx="114298" cy="361946"/>
              </a:xfrm>
              <a:custGeom>
                <a:avLst/>
                <a:gdLst>
                  <a:gd name="connsiteX0" fmla="*/ 0 w 114298"/>
                  <a:gd name="connsiteY0" fmla="*/ 0 h 361946"/>
                  <a:gd name="connsiteX1" fmla="*/ 114299 w 114298"/>
                  <a:gd name="connsiteY1" fmla="*/ 0 h 361946"/>
                  <a:gd name="connsiteX2" fmla="*/ 114299 w 114298"/>
                  <a:gd name="connsiteY2" fmla="*/ 361947 h 361946"/>
                  <a:gd name="connsiteX3" fmla="*/ 0 w 114298"/>
                  <a:gd name="connsiteY3" fmla="*/ 361947 h 361946"/>
                </a:gdLst>
                <a:ahLst/>
                <a:cxnLst>
                  <a:cxn ang="0">
                    <a:pos x="connsiteX0" y="connsiteY0"/>
                  </a:cxn>
                  <a:cxn ang="0">
                    <a:pos x="connsiteX1" y="connsiteY1"/>
                  </a:cxn>
                  <a:cxn ang="0">
                    <a:pos x="connsiteX2" y="connsiteY2"/>
                  </a:cxn>
                  <a:cxn ang="0">
                    <a:pos x="connsiteX3" y="connsiteY3"/>
                  </a:cxn>
                </a:cxnLst>
                <a:rect l="l" t="t" r="r" b="b"/>
                <a:pathLst>
                  <a:path w="114298" h="361946">
                    <a:moveTo>
                      <a:pt x="0" y="0"/>
                    </a:moveTo>
                    <a:lnTo>
                      <a:pt x="114299" y="0"/>
                    </a:lnTo>
                    <a:lnTo>
                      <a:pt x="114299" y="361947"/>
                    </a:lnTo>
                    <a:lnTo>
                      <a:pt x="0" y="361947"/>
                    </a:lnTo>
                    <a:close/>
                  </a:path>
                </a:pathLst>
              </a:custGeom>
              <a:solidFill>
                <a:schemeClr val="tx2"/>
              </a:solidFill>
              <a:ln w="9525" cap="flat">
                <a:noFill/>
                <a:prstDash val="solid"/>
                <a:miter/>
              </a:ln>
            </p:spPr>
            <p:txBody>
              <a:bodyPr rtlCol="0" anchor="ctr"/>
              <a:lstStyle/>
              <a:p>
                <a:endParaRPr lang="en-US"/>
              </a:p>
            </p:txBody>
          </p:sp>
        </p:grpSp>
      </p:grpSp>
      <p:pic>
        <p:nvPicPr>
          <p:cNvPr id="35" name="Graphic 34" descr="Blueprint outline">
            <a:extLst>
              <a:ext uri="{FF2B5EF4-FFF2-40B4-BE49-F238E27FC236}">
                <a16:creationId xmlns:a16="http://schemas.microsoft.com/office/drawing/2014/main" id="{80AFCDDF-3EDE-48BD-B66B-8801D7D9CD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85556" y="1570316"/>
            <a:ext cx="799075" cy="799075"/>
          </a:xfrm>
          <a:prstGeom prst="rect">
            <a:avLst/>
          </a:prstGeom>
        </p:spPr>
      </p:pic>
      <p:pic>
        <p:nvPicPr>
          <p:cNvPr id="41" name="Graphic 40" descr="Boardroom outline">
            <a:extLst>
              <a:ext uri="{FF2B5EF4-FFF2-40B4-BE49-F238E27FC236}">
                <a16:creationId xmlns:a16="http://schemas.microsoft.com/office/drawing/2014/main" id="{634DB782-3A61-4F99-8C71-02D4A2B9DB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18580" y="1506524"/>
            <a:ext cx="1008606" cy="1008606"/>
          </a:xfrm>
          <a:prstGeom prst="rect">
            <a:avLst/>
          </a:prstGeom>
        </p:spPr>
      </p:pic>
    </p:spTree>
    <p:extLst>
      <p:ext uri="{BB962C8B-B14F-4D97-AF65-F5344CB8AC3E}">
        <p14:creationId xmlns:p14="http://schemas.microsoft.com/office/powerpoint/2010/main" val="157867482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E624BCF-5197-4500-8C07-3085B7E880A5}"/>
              </a:ext>
            </a:extLst>
          </p:cNvPr>
          <p:cNvSpPr/>
          <p:nvPr/>
        </p:nvSpPr>
        <p:spPr bwMode="auto">
          <a:xfrm>
            <a:off x="6354763" y="0"/>
            <a:ext cx="5837237" cy="6858000"/>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6">
            <a:extLst>
              <a:ext uri="{FF2B5EF4-FFF2-40B4-BE49-F238E27FC236}">
                <a16:creationId xmlns:a16="http://schemas.microsoft.com/office/drawing/2014/main" id="{B0518BBE-EF43-4E26-B4C8-8AB7CAE175E9}"/>
              </a:ext>
            </a:extLst>
          </p:cNvPr>
          <p:cNvSpPr>
            <a:spLocks noGrp="1"/>
          </p:cNvSpPr>
          <p:nvPr>
            <p:ph type="title"/>
          </p:nvPr>
        </p:nvSpPr>
        <p:spPr>
          <a:xfrm>
            <a:off x="455996" y="620429"/>
            <a:ext cx="11306469" cy="403137"/>
          </a:xfrm>
        </p:spPr>
        <p:txBody>
          <a:bodyPr vert="horz" lIns="91440" tIns="45720" rIns="91440" bIns="45720" rtlCol="0" anchor="ctr">
            <a:normAutofit fontScale="90000"/>
          </a:bodyPr>
          <a:lstStyle/>
          <a:p>
            <a:r>
              <a:rPr lang="en-US"/>
              <a:t>Enterprise-scale Delivery</a:t>
            </a:r>
            <a:br>
              <a:rPr lang="en-US"/>
            </a:br>
            <a:endParaRPr lang="en-US"/>
          </a:p>
        </p:txBody>
      </p:sp>
      <p:sp>
        <p:nvSpPr>
          <p:cNvPr id="8" name="Text Placeholder 7">
            <a:extLst>
              <a:ext uri="{FF2B5EF4-FFF2-40B4-BE49-F238E27FC236}">
                <a16:creationId xmlns:a16="http://schemas.microsoft.com/office/drawing/2014/main" id="{F346F540-62D1-4C28-B34E-811772A43952}"/>
              </a:ext>
            </a:extLst>
          </p:cNvPr>
          <p:cNvSpPr>
            <a:spLocks noGrp="1"/>
          </p:cNvSpPr>
          <p:nvPr>
            <p:ph type="body" sz="quarter" idx="10"/>
          </p:nvPr>
        </p:nvSpPr>
        <p:spPr>
          <a:xfrm>
            <a:off x="455612" y="995838"/>
            <a:ext cx="5502365" cy="5660456"/>
          </a:xfrm>
        </p:spPr>
        <p:txBody>
          <a:bodyPr vert="horz" lIns="91440" tIns="45720" rIns="91440" bIns="45720" rtlCol="0" anchor="t">
            <a:noAutofit/>
          </a:bodyPr>
          <a:lstStyle/>
          <a:p>
            <a:pPr>
              <a:lnSpc>
                <a:spcPct val="100000"/>
              </a:lnSpc>
              <a:spcAft>
                <a:spcPts val="600"/>
              </a:spcAft>
            </a:pPr>
            <a:r>
              <a:rPr lang="en-US" dirty="0"/>
              <a:t>Start with the </a:t>
            </a:r>
            <a:r>
              <a:rPr lang="en-US" dirty="0">
                <a:hlinkClick r:id="rId3"/>
              </a:rPr>
              <a:t>overview deck</a:t>
            </a:r>
            <a:endParaRPr lang="en-US" dirty="0"/>
          </a:p>
          <a:p>
            <a:pPr>
              <a:lnSpc>
                <a:spcPct val="100000"/>
              </a:lnSpc>
              <a:spcAft>
                <a:spcPts val="600"/>
              </a:spcAft>
            </a:pPr>
            <a:r>
              <a:rPr lang="en-US" dirty="0"/>
              <a:t>Use the ES for AKS </a:t>
            </a:r>
            <a:r>
              <a:rPr lang="en-US" dirty="0">
                <a:hlinkClick r:id="rId4"/>
              </a:rPr>
              <a:t>Architecture and design guidance</a:t>
            </a:r>
            <a:r>
              <a:rPr lang="en-US" dirty="0"/>
              <a:t> documentation to guide the conversation</a:t>
            </a:r>
          </a:p>
          <a:p>
            <a:pPr>
              <a:lnSpc>
                <a:spcPct val="100000"/>
              </a:lnSpc>
              <a:spcAft>
                <a:spcPts val="600"/>
              </a:spcAft>
            </a:pPr>
            <a:r>
              <a:rPr lang="en-US" dirty="0"/>
              <a:t>Capture decisions mutually agreed upon with customer. </a:t>
            </a:r>
            <a:r>
              <a:rPr lang="en-US" dirty="0">
                <a:hlinkClick r:id="rId3"/>
              </a:rPr>
              <a:t>Here is an example</a:t>
            </a:r>
            <a:r>
              <a:rPr lang="en-US" dirty="0"/>
              <a:t> template that can be used.</a:t>
            </a:r>
          </a:p>
          <a:p>
            <a:pPr>
              <a:lnSpc>
                <a:spcPct val="100000"/>
              </a:lnSpc>
              <a:spcAft>
                <a:spcPts val="600"/>
              </a:spcAft>
            </a:pPr>
            <a:r>
              <a:rPr lang="en-US" dirty="0"/>
              <a:t>Capture trade-offs; make customer aware of the implications in the same document</a:t>
            </a:r>
          </a:p>
          <a:p>
            <a:pPr>
              <a:lnSpc>
                <a:spcPct val="100000"/>
              </a:lnSpc>
              <a:spcAft>
                <a:spcPts val="600"/>
              </a:spcAft>
            </a:pPr>
            <a:r>
              <a:rPr lang="en-US" dirty="0"/>
              <a:t>Provide</a:t>
            </a:r>
            <a:r>
              <a:rPr lang="en-US" b="1" dirty="0"/>
              <a:t> positive and negative feedback </a:t>
            </a:r>
            <a:r>
              <a:rPr lang="en-US" dirty="0"/>
              <a:t>using the </a:t>
            </a:r>
            <a:r>
              <a:rPr lang="en-US" dirty="0">
                <a:hlinkClick r:id="rId5"/>
              </a:rPr>
              <a:t>Feedback Form </a:t>
            </a:r>
            <a:r>
              <a:rPr lang="en-US" dirty="0"/>
              <a:t> Hand over the documented decisions to the deployment team (customer or partner) and update the current milestones with estimated time of execution</a:t>
            </a:r>
          </a:p>
          <a:p>
            <a:pPr>
              <a:lnSpc>
                <a:spcPct val="100000"/>
              </a:lnSpc>
              <a:spcAft>
                <a:spcPts val="600"/>
              </a:spcAft>
            </a:pPr>
            <a:r>
              <a:rPr lang="en-US" dirty="0"/>
              <a:t>Use </a:t>
            </a:r>
            <a:r>
              <a:rPr lang="en-US" dirty="0">
                <a:hlinkClick r:id="rId6"/>
              </a:rPr>
              <a:t>reference implementation </a:t>
            </a:r>
            <a:r>
              <a:rPr lang="en-US" dirty="0"/>
              <a:t>to accelerate time to production</a:t>
            </a:r>
          </a:p>
        </p:txBody>
      </p:sp>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0532433F-FC31-4C19-9974-51D6F988EC45}"/>
                  </a:ext>
                </a:extLst>
              </p:cNvPr>
              <p:cNvGraphicFramePr>
                <a:graphicFrameLocks noChangeAspect="1"/>
              </p:cNvGraphicFramePr>
              <p:nvPr>
                <p:extLst>
                  <p:ext uri="{D42A27DB-BD31-4B8C-83A1-F6EECF244321}">
                    <p14:modId xmlns:p14="http://schemas.microsoft.com/office/powerpoint/2010/main" val="953306373"/>
                  </p:ext>
                </p:extLst>
              </p:nvPr>
            </p:nvGraphicFramePr>
            <p:xfrm>
              <a:off x="6981987" y="889806"/>
              <a:ext cx="4582788" cy="2577818"/>
            </p:xfrm>
            <a:graphic>
              <a:graphicData uri="http://schemas.microsoft.com/office/powerpoint/2016/slidezoom">
                <pslz:sldZm>
                  <pslz:sldZmObj sldId="2076137153" cId="1070539773">
                    <pslz:zmPr id="{3A15BC25-6B0E-4620-B75F-F8D365AF086D}" returnToParent="0" transitionDur="1000">
                      <p166:blipFill xmlns:p166="http://schemas.microsoft.com/office/powerpoint/2016/6/main">
                        <a:blip r:embed="rId7"/>
                        <a:stretch>
                          <a:fillRect/>
                        </a:stretch>
                      </p166:blipFill>
                      <p166:spPr xmlns:p166="http://schemas.microsoft.com/office/powerpoint/2016/6/main">
                        <a:xfrm>
                          <a:off x="0" y="0"/>
                          <a:ext cx="4582788" cy="2577818"/>
                        </a:xfrm>
                        <a:prstGeom prst="rect">
                          <a:avLst/>
                        </a:prstGeom>
                        <a:ln w="3175">
                          <a:solidFill>
                            <a:prstClr val="ltGray"/>
                          </a:solidFill>
                        </a:ln>
                      </p166:spPr>
                    </pslz:zmPr>
                  </pslz:sldZmObj>
                </pslz:sldZm>
              </a:graphicData>
            </a:graphic>
          </p:graphicFrame>
        </mc:Choice>
        <mc:Fallback xmlns="">
          <p:pic>
            <p:nvPicPr>
              <p:cNvPr id="9" name="Slide Zoom 8">
                <a:extLst>
                  <a:ext uri="{FF2B5EF4-FFF2-40B4-BE49-F238E27FC236}">
                    <a16:creationId xmlns:a16="http://schemas.microsoft.com/office/drawing/2014/main" id="{0532433F-FC31-4C19-9974-51D6F988EC45}"/>
                  </a:ext>
                </a:extLst>
              </p:cNvPr>
              <p:cNvPicPr>
                <a:picLocks noGrp="1" noRot="1" noChangeAspect="1" noMove="1" noResize="1" noEditPoints="1" noAdjustHandles="1" noChangeArrowheads="1" noChangeShapeType="1"/>
              </p:cNvPicPr>
              <p:nvPr/>
            </p:nvPicPr>
            <p:blipFill>
              <a:blip r:embed="rId9"/>
              <a:stretch>
                <a:fillRect/>
              </a:stretch>
            </p:blipFill>
            <p:spPr>
              <a:xfrm>
                <a:off x="6981987" y="889806"/>
                <a:ext cx="4582788" cy="257781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A72B8774-D419-4C0B-BC44-5A3576AA32AD}"/>
                  </a:ext>
                </a:extLst>
              </p:cNvPr>
              <p:cNvGraphicFramePr>
                <a:graphicFrameLocks noChangeAspect="1"/>
              </p:cNvGraphicFramePr>
              <p:nvPr>
                <p:extLst>
                  <p:ext uri="{D42A27DB-BD31-4B8C-83A1-F6EECF244321}">
                    <p14:modId xmlns:p14="http://schemas.microsoft.com/office/powerpoint/2010/main" val="2461215432"/>
                  </p:ext>
                </p:extLst>
              </p:nvPr>
            </p:nvGraphicFramePr>
            <p:xfrm>
              <a:off x="6981987" y="3590245"/>
              <a:ext cx="4582788" cy="2577818"/>
            </p:xfrm>
            <a:graphic>
              <a:graphicData uri="http://schemas.microsoft.com/office/powerpoint/2016/slidezoom">
                <pslz:sldZm>
                  <pslz:sldZmObj sldId="2076138178" cId="961324605">
                    <pslz:zmPr id="{94F5AB81-549E-458D-AC06-20EA14979EFC}" returnToParent="0" transitionDur="1000">
                      <p166:blipFill xmlns:p166="http://schemas.microsoft.com/office/powerpoint/2016/6/main">
                        <a:blip r:embed="rId10"/>
                        <a:stretch>
                          <a:fillRect/>
                        </a:stretch>
                      </p166:blipFill>
                      <p166:spPr xmlns:p166="http://schemas.microsoft.com/office/powerpoint/2016/6/main">
                        <a:xfrm>
                          <a:off x="0" y="0"/>
                          <a:ext cx="4582788" cy="2577818"/>
                        </a:xfrm>
                        <a:prstGeom prst="rect">
                          <a:avLst/>
                        </a:prstGeom>
                        <a:ln w="3175">
                          <a:solidFill>
                            <a:prstClr val="ltGray"/>
                          </a:solidFill>
                        </a:ln>
                      </p166:spPr>
                    </pslz:zmPr>
                  </pslz:sldZmObj>
                </pslz:sldZm>
              </a:graphicData>
            </a:graphic>
          </p:graphicFrame>
        </mc:Choice>
        <mc:Fallback xmlns="">
          <p:pic>
            <p:nvPicPr>
              <p:cNvPr id="11" name="Slide Zoom 10">
                <a:extLst>
                  <a:ext uri="{FF2B5EF4-FFF2-40B4-BE49-F238E27FC236}">
                    <a16:creationId xmlns:a16="http://schemas.microsoft.com/office/drawing/2014/main" id="{A72B8774-D419-4C0B-BC44-5A3576AA32AD}"/>
                  </a:ext>
                </a:extLst>
              </p:cNvPr>
              <p:cNvPicPr>
                <a:picLocks noGrp="1" noRot="1" noChangeAspect="1" noMove="1" noResize="1" noEditPoints="1" noAdjustHandles="1" noChangeArrowheads="1" noChangeShapeType="1"/>
              </p:cNvPicPr>
              <p:nvPr/>
            </p:nvPicPr>
            <p:blipFill>
              <a:blip r:embed="rId11"/>
              <a:stretch>
                <a:fillRect/>
              </a:stretch>
            </p:blipFill>
            <p:spPr>
              <a:xfrm>
                <a:off x="6981987" y="3590245"/>
                <a:ext cx="4582788" cy="2577818"/>
              </a:xfrm>
              <a:prstGeom prst="rect">
                <a:avLst/>
              </a:prstGeom>
              <a:ln w="3175">
                <a:solidFill>
                  <a:prstClr val="ltGray"/>
                </a:solidFill>
              </a:ln>
            </p:spPr>
          </p:pic>
        </mc:Fallback>
      </mc:AlternateContent>
    </p:spTree>
    <p:extLst>
      <p:ext uri="{BB962C8B-B14F-4D97-AF65-F5344CB8AC3E}">
        <p14:creationId xmlns:p14="http://schemas.microsoft.com/office/powerpoint/2010/main" val="227691016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0518BBE-EF43-4E26-B4C8-8AB7CAE175E9}"/>
              </a:ext>
            </a:extLst>
          </p:cNvPr>
          <p:cNvSpPr>
            <a:spLocks noGrp="1"/>
          </p:cNvSpPr>
          <p:nvPr>
            <p:ph type="title"/>
          </p:nvPr>
        </p:nvSpPr>
        <p:spPr>
          <a:xfrm>
            <a:off x="455996" y="620429"/>
            <a:ext cx="11306469" cy="403137"/>
          </a:xfrm>
        </p:spPr>
        <p:txBody>
          <a:bodyPr vert="horz" lIns="91440" tIns="45720" rIns="91440" bIns="45720" rtlCol="0" anchor="ctr">
            <a:normAutofit fontScale="90000"/>
          </a:bodyPr>
          <a:lstStyle/>
          <a:p>
            <a:r>
              <a:rPr lang="en-US"/>
              <a:t>Enterprise-scale for AKS: Example Workshop Agenda</a:t>
            </a:r>
          </a:p>
        </p:txBody>
      </p:sp>
      <p:graphicFrame>
        <p:nvGraphicFramePr>
          <p:cNvPr id="3" name="Table 2">
            <a:extLst>
              <a:ext uri="{FF2B5EF4-FFF2-40B4-BE49-F238E27FC236}">
                <a16:creationId xmlns:a16="http://schemas.microsoft.com/office/drawing/2014/main" id="{C1960AE1-F5F9-48A6-B925-A39394EA7C4D}"/>
              </a:ext>
            </a:extLst>
          </p:cNvPr>
          <p:cNvGraphicFramePr/>
          <p:nvPr>
            <p:extLst>
              <p:ext uri="{D42A27DB-BD31-4B8C-83A1-F6EECF244321}">
                <p14:modId xmlns:p14="http://schemas.microsoft.com/office/powerpoint/2010/main" val="3227601050"/>
              </p:ext>
            </p:extLst>
          </p:nvPr>
        </p:nvGraphicFramePr>
        <p:xfrm>
          <a:off x="1001704" y="2086530"/>
          <a:ext cx="9787066" cy="4166533"/>
        </p:xfrm>
        <a:graphic>
          <a:graphicData uri="http://schemas.openxmlformats.org/drawingml/2006/table">
            <a:tbl>
              <a:tblPr firstRow="1" bandRow="1"/>
              <a:tblGrid>
                <a:gridCol w="1215253">
                  <a:extLst>
                    <a:ext uri="{9D8B030D-6E8A-4147-A177-3AD203B41FA5}">
                      <a16:colId xmlns:a16="http://schemas.microsoft.com/office/drawing/2014/main" val="1285944959"/>
                    </a:ext>
                  </a:extLst>
                </a:gridCol>
                <a:gridCol w="3395964">
                  <a:extLst>
                    <a:ext uri="{9D8B030D-6E8A-4147-A177-3AD203B41FA5}">
                      <a16:colId xmlns:a16="http://schemas.microsoft.com/office/drawing/2014/main" val="3846531097"/>
                    </a:ext>
                  </a:extLst>
                </a:gridCol>
                <a:gridCol w="2729082">
                  <a:extLst>
                    <a:ext uri="{9D8B030D-6E8A-4147-A177-3AD203B41FA5}">
                      <a16:colId xmlns:a16="http://schemas.microsoft.com/office/drawing/2014/main" val="2620301781"/>
                    </a:ext>
                  </a:extLst>
                </a:gridCol>
                <a:gridCol w="2446767">
                  <a:extLst>
                    <a:ext uri="{9D8B030D-6E8A-4147-A177-3AD203B41FA5}">
                      <a16:colId xmlns:a16="http://schemas.microsoft.com/office/drawing/2014/main" val="1334787682"/>
                    </a:ext>
                  </a:extLst>
                </a:gridCol>
              </a:tblGrid>
              <a:tr h="213899">
                <a:tc rowSpan="2">
                  <a:txBody>
                    <a:bodyPr/>
                    <a:lstStyle/>
                    <a:p>
                      <a:pPr algn="ctr" fontAlgn="ctr">
                        <a:spcBef>
                          <a:spcPts val="0"/>
                        </a:spcBef>
                        <a:spcAft>
                          <a:spcPts val="0"/>
                        </a:spcAft>
                      </a:pP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tcPr>
                </a:tc>
                <a:tc>
                  <a:txBody>
                    <a:bodyPr/>
                    <a:lstStyle/>
                    <a:p>
                      <a:pPr algn="l" rtl="0" fontAlgn="ctr">
                        <a:spcBef>
                          <a:spcPts val="0"/>
                        </a:spcBef>
                        <a:spcAft>
                          <a:spcPts val="0"/>
                        </a:spcAft>
                      </a:pPr>
                      <a:r>
                        <a:rPr lang="en-CA" sz="1100" b="0" i="0" u="none" strike="noStrike">
                          <a:solidFill>
                            <a:srgbClr val="FFFFFF"/>
                          </a:solidFill>
                          <a:effectLst/>
                          <a:latin typeface="Segoe UI" panose="020B0502040204020203" pitchFamily="34" charset="0"/>
                        </a:rPr>
                        <a:t>DAY 1</a:t>
                      </a:r>
                      <a:endParaRPr lang="en-CA" sz="1100" b="0" i="0" u="none" strike="noStrike">
                        <a:effectLst/>
                        <a:latin typeface="Arial" panose="020B0604020202020204" pitchFamily="34" charset="0"/>
                      </a:endParaRPr>
                    </a:p>
                  </a:txBody>
                  <a:tcPr marL="2260" marR="2260" marT="226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0078D3"/>
                    </a:solidFill>
                  </a:tcPr>
                </a:tc>
                <a:tc>
                  <a:txBody>
                    <a:bodyPr/>
                    <a:lstStyle/>
                    <a:p>
                      <a:pPr algn="l" rtl="0" fontAlgn="ctr">
                        <a:spcBef>
                          <a:spcPts val="0"/>
                        </a:spcBef>
                        <a:spcAft>
                          <a:spcPts val="0"/>
                        </a:spcAft>
                      </a:pPr>
                      <a:r>
                        <a:rPr lang="en-CA" sz="1100" b="0" i="0" u="none" strike="noStrike">
                          <a:solidFill>
                            <a:srgbClr val="FFFFFF"/>
                          </a:solidFill>
                          <a:effectLst/>
                          <a:latin typeface="Segoe UI" panose="020B0502040204020203" pitchFamily="34" charset="0"/>
                        </a:rPr>
                        <a:t>DAY 2</a:t>
                      </a:r>
                      <a:endParaRPr lang="en-CA" sz="1100" b="0" i="0" u="none" strike="noStrike">
                        <a:effectLst/>
                        <a:latin typeface="Arial" panose="020B0604020202020204" pitchFamily="34" charset="0"/>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0078D3"/>
                    </a:solidFill>
                  </a:tcPr>
                </a:tc>
                <a:tc>
                  <a:txBody>
                    <a:bodyPr/>
                    <a:lstStyle/>
                    <a:p>
                      <a:pPr algn="l" rtl="0" fontAlgn="ctr">
                        <a:spcBef>
                          <a:spcPts val="0"/>
                        </a:spcBef>
                        <a:spcAft>
                          <a:spcPts val="0"/>
                        </a:spcAft>
                      </a:pPr>
                      <a:r>
                        <a:rPr lang="en-CA" sz="1100" b="0" i="0" u="none" strike="noStrike">
                          <a:solidFill>
                            <a:srgbClr val="FFFFFF"/>
                          </a:solidFill>
                          <a:effectLst/>
                          <a:latin typeface="Segoe UI" panose="020B0502040204020203" pitchFamily="34" charset="0"/>
                        </a:rPr>
                        <a:t>DAY 3</a:t>
                      </a:r>
                      <a:endParaRPr lang="en-CA" sz="1100" b="0" i="0" u="none" strike="noStrike">
                        <a:effectLst/>
                        <a:latin typeface="Arial" panose="020B0604020202020204" pitchFamily="34" charset="0"/>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0078D3"/>
                    </a:solidFill>
                  </a:tcPr>
                </a:tc>
                <a:extLst>
                  <a:ext uri="{0D108BD9-81ED-4DB2-BD59-A6C34878D82A}">
                    <a16:rowId xmlns:a16="http://schemas.microsoft.com/office/drawing/2014/main" val="1716918813"/>
                  </a:ext>
                </a:extLst>
              </a:tr>
              <a:tr h="530489">
                <a:tc vMerge="1">
                  <a:txBody>
                    <a:bodyPr/>
                    <a:lstStyle/>
                    <a:p>
                      <a:endParaRPr lang="en-CA"/>
                    </a:p>
                  </a:txBody>
                  <a:tcPr/>
                </a:tc>
                <a:tc>
                  <a:txBody>
                    <a:bodyPr/>
                    <a:lstStyle/>
                    <a:p>
                      <a:pPr algn="l" rtl="0" fontAlgn="ctr">
                        <a:spcBef>
                          <a:spcPts val="0"/>
                        </a:spcBef>
                        <a:spcAft>
                          <a:spcPts val="0"/>
                        </a:spcAft>
                      </a:pPr>
                      <a:r>
                        <a:rPr lang="en-CA" sz="1100" b="0" i="0" u="none" strike="noStrike">
                          <a:solidFill>
                            <a:srgbClr val="FFFFFF"/>
                          </a:solidFill>
                          <a:effectLst/>
                          <a:latin typeface="Segoe UI Semibold" panose="020B0702040204020203" pitchFamily="34" charset="0"/>
                        </a:rPr>
                        <a:t>Enterprise-scale Architecture </a:t>
                      </a:r>
                      <a:r>
                        <a:rPr lang="en-CA" sz="1100" b="0" i="0" u="none" strike="noStrike">
                          <a:solidFill>
                            <a:srgbClr val="FFFFFF"/>
                          </a:solidFill>
                          <a:effectLst/>
                          <a:latin typeface="Wingdings 3" panose="05040102010807070707" pitchFamily="18" charset="2"/>
                        </a:rPr>
                        <a:t>Ò</a:t>
                      </a:r>
                      <a:r>
                        <a:rPr lang="en-CA" sz="1100" b="0" i="0" u="none" strike="noStrike">
                          <a:solidFill>
                            <a:srgbClr val="FFFFFF"/>
                          </a:solidFill>
                          <a:effectLst/>
                          <a:latin typeface="Segoe UI Semibold" panose="020B0702040204020203" pitchFamily="34" charset="0"/>
                        </a:rPr>
                        <a:t> AKS Landing Zone</a:t>
                      </a:r>
                      <a:endParaRPr lang="en-CA" sz="1100" b="0" i="0" u="none" strike="noStrike">
                        <a:effectLst/>
                        <a:latin typeface="Arial" panose="020B0604020202020204" pitchFamily="34" charset="0"/>
                      </a:endParaRPr>
                    </a:p>
                  </a:txBody>
                  <a:tcPr marL="2260" marR="2260" marT="2260" marB="0" anchor="ctr">
                    <a:lnL>
                      <a:noFill/>
                    </a:lnL>
                    <a:lnR w="12700" cap="flat" cmpd="sng" algn="ctr">
                      <a:solidFill>
                        <a:srgbClr val="FFFFFF"/>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0078D3"/>
                    </a:solidFill>
                  </a:tcPr>
                </a:tc>
                <a:tc>
                  <a:txBody>
                    <a:bodyPr/>
                    <a:lstStyle/>
                    <a:p>
                      <a:pPr algn="l" rtl="0" fontAlgn="ctr">
                        <a:spcBef>
                          <a:spcPts val="0"/>
                        </a:spcBef>
                        <a:spcAft>
                          <a:spcPts val="0"/>
                        </a:spcAft>
                      </a:pPr>
                      <a:r>
                        <a:rPr lang="en-CA" sz="1100" b="0" i="0" u="none" strike="noStrike">
                          <a:solidFill>
                            <a:srgbClr val="FFFFFF"/>
                          </a:solidFill>
                          <a:effectLst/>
                          <a:latin typeface="Segoe UI Semibold" panose="020B0702040204020203" pitchFamily="34" charset="0"/>
                        </a:rPr>
                        <a:t>Networking &amp; Management</a:t>
                      </a:r>
                      <a:endParaRPr lang="en-CA" sz="1100" b="0" i="0" u="none" strike="noStrike">
                        <a:effectLst/>
                        <a:latin typeface="Arial" panose="020B0604020202020204" pitchFamily="34" charset="0"/>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0078D3"/>
                    </a:solidFill>
                  </a:tcPr>
                </a:tc>
                <a:tc>
                  <a:txBody>
                    <a:bodyPr/>
                    <a:lstStyle/>
                    <a:p>
                      <a:pPr algn="l" rtl="0" fontAlgn="ctr">
                        <a:spcBef>
                          <a:spcPts val="0"/>
                        </a:spcBef>
                        <a:spcAft>
                          <a:spcPts val="0"/>
                        </a:spcAft>
                      </a:pPr>
                      <a:r>
                        <a:rPr lang="en-CA" sz="1100" b="0" i="0" u="none" strike="noStrike">
                          <a:solidFill>
                            <a:srgbClr val="FFFFFF"/>
                          </a:solidFill>
                          <a:effectLst/>
                          <a:latin typeface="Segoe UI Semibold" panose="020B0702040204020203" pitchFamily="34" charset="0"/>
                        </a:rPr>
                        <a:t>Security and Devops</a:t>
                      </a:r>
                      <a:endParaRPr lang="en-CA" sz="1100" b="0" i="0" u="none" strike="noStrike">
                        <a:effectLst/>
                        <a:latin typeface="Arial" panose="020B0604020202020204" pitchFamily="34" charset="0"/>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0078D3"/>
                    </a:solidFill>
                  </a:tcPr>
                </a:tc>
                <a:extLst>
                  <a:ext uri="{0D108BD9-81ED-4DB2-BD59-A6C34878D82A}">
                    <a16:rowId xmlns:a16="http://schemas.microsoft.com/office/drawing/2014/main" val="1658760075"/>
                  </a:ext>
                </a:extLst>
              </a:tr>
              <a:tr h="296642">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9:00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a:txBody>
                    <a:bodyPr/>
                    <a:lstStyle/>
                    <a:p>
                      <a:pPr marL="85725" indent="0" algn="l" rtl="0" fontAlgn="ctr">
                        <a:spcBef>
                          <a:spcPts val="0"/>
                        </a:spcBef>
                        <a:spcAft>
                          <a:spcPts val="0"/>
                        </a:spcAft>
                      </a:pPr>
                      <a:r>
                        <a:rPr lang="en-CA" sz="1200" b="0" i="0" u="none" strike="noStrike">
                          <a:solidFill>
                            <a:srgbClr val="000000"/>
                          </a:solidFill>
                          <a:effectLst/>
                          <a:latin typeface="+mn-lt"/>
                        </a:rPr>
                        <a:t>Introductions: Goals and objective</a:t>
                      </a:r>
                      <a:endParaRPr lang="en-CA" sz="1200" b="0" i="0" u="none" strike="noStrike">
                        <a:effectLst/>
                        <a:latin typeface="+mn-lt"/>
                      </a:endParaRPr>
                    </a:p>
                  </a:txBody>
                  <a:tcPr marL="2260" marR="2260" marT="2260" marB="0" anchor="ctr">
                    <a:lnL>
                      <a:noFill/>
                    </a:lnL>
                    <a:lnR>
                      <a:noFill/>
                    </a:lnR>
                    <a:lnT w="6350" cap="flat" cmpd="sng" algn="ctr">
                      <a:solidFill>
                        <a:srgbClr val="000000"/>
                      </a:solidFill>
                      <a:prstDash val="solid"/>
                      <a:round/>
                      <a:headEnd type="none" w="med" len="med"/>
                      <a:tailEnd type="none" w="med" len="med"/>
                    </a:lnT>
                    <a:lnB>
                      <a:noFill/>
                    </a:lnB>
                    <a:solidFill>
                      <a:srgbClr val="E1E1E1"/>
                    </a:solidFill>
                  </a:tcPr>
                </a:tc>
                <a:tc rowSpan="3">
                  <a:txBody>
                    <a:bodyPr/>
                    <a:lstStyle/>
                    <a:p>
                      <a:pPr marL="85725" indent="0" algn="l" rtl="0" fontAlgn="ctr">
                        <a:spcBef>
                          <a:spcPts val="0"/>
                        </a:spcBef>
                        <a:spcAft>
                          <a:spcPts val="0"/>
                        </a:spcAft>
                      </a:pPr>
                      <a:r>
                        <a:rPr lang="en-US" sz="1200" b="0" i="0" u="none" strike="noStrike">
                          <a:solidFill>
                            <a:srgbClr val="000000"/>
                          </a:solidFill>
                          <a:effectLst/>
                          <a:latin typeface="+mn-lt"/>
                        </a:rPr>
                        <a:t>Connectivity to Azure - ER, NGF/WAF, Network, DNS Ingress/Egress, Segmentation</a:t>
                      </a:r>
                      <a:endParaRPr lang="en-CA" sz="1200" b="0" i="0" u="none" strike="noStrike">
                        <a:effectLst/>
                        <a:latin typeface="+mn-lt"/>
                      </a:endParaRPr>
                    </a:p>
                  </a:txBody>
                  <a:tcPr marL="2260" marR="2260" marT="226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l" rtl="0" fontAlgn="ctr">
                        <a:spcBef>
                          <a:spcPts val="0"/>
                        </a:spcBef>
                        <a:spcAft>
                          <a:spcPts val="0"/>
                        </a:spcAft>
                      </a:pPr>
                      <a:r>
                        <a:rPr lang="en-CA" sz="1200" b="0" i="0" u="none" strike="noStrike">
                          <a:solidFill>
                            <a:srgbClr val="000000"/>
                          </a:solidFill>
                          <a:effectLst/>
                          <a:latin typeface="+mn-lt"/>
                        </a:rPr>
                        <a:t> Encryption and Key Management</a:t>
                      </a:r>
                      <a:endParaRPr lang="en-CA" sz="1200" b="0" i="0" u="none" strike="noStrike">
                        <a:effectLst/>
                        <a:latin typeface="+mn-lt"/>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E1E1E1"/>
                    </a:solidFill>
                  </a:tcPr>
                </a:tc>
                <a:extLst>
                  <a:ext uri="{0D108BD9-81ED-4DB2-BD59-A6C34878D82A}">
                    <a16:rowId xmlns:a16="http://schemas.microsoft.com/office/drawing/2014/main" val="2617772655"/>
                  </a:ext>
                </a:extLst>
              </a:tr>
              <a:tr h="154921">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9:30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a:txBody>
                    <a:bodyPr/>
                    <a:lstStyle/>
                    <a:p>
                      <a:pPr marL="85725" marR="0" lvl="0" indent="0" algn="l" defTabSz="914192" rtl="0" eaLnBrk="1" fontAlgn="ctr" latinLnBrk="0" hangingPunct="1">
                        <a:lnSpc>
                          <a:spcPct val="100000"/>
                        </a:lnSpc>
                        <a:spcBef>
                          <a:spcPts val="0"/>
                        </a:spcBef>
                        <a:spcAft>
                          <a:spcPts val="0"/>
                        </a:spcAft>
                        <a:buClrTx/>
                        <a:buSzTx/>
                        <a:buFontTx/>
                        <a:buNone/>
                        <a:tabLst/>
                        <a:defRPr/>
                      </a:pPr>
                      <a:r>
                        <a:rPr lang="en-CA" sz="1200" b="0" i="0" u="sng" strike="noStrike" dirty="0">
                          <a:solidFill>
                            <a:srgbClr val="0563C1"/>
                          </a:solidFill>
                          <a:effectLst/>
                          <a:latin typeface="+mn-lt"/>
                          <a:hlinkClick r:id="rId3"/>
                        </a:rPr>
                        <a:t>Use overview deck</a:t>
                      </a:r>
                      <a:endParaRPr lang="en-US" sz="1200" dirty="0">
                        <a:solidFill>
                          <a:srgbClr val="FF0000"/>
                        </a:solidFill>
                        <a:ea typeface="Calibri" panose="020F0502020204030204" pitchFamily="34" charset="0"/>
                      </a:endParaRPr>
                    </a:p>
                  </a:txBody>
                  <a:tcPr marL="2260" marR="2260" marT="2260" marB="0" anchor="ctr">
                    <a:lnL>
                      <a:noFill/>
                    </a:lnL>
                    <a:lnR w="12700" cap="flat" cmpd="sng" algn="ctr">
                      <a:solidFill>
                        <a:srgbClr val="FFFFFF"/>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E1E1E1"/>
                    </a:solidFill>
                  </a:tcPr>
                </a:tc>
                <a:tc vMerge="1">
                  <a:txBody>
                    <a:bodyPr/>
                    <a:lstStyle/>
                    <a:p>
                      <a:pPr algn="l" rtl="0" fontAlgn="ctr">
                        <a:spcBef>
                          <a:spcPts val="0"/>
                        </a:spcBef>
                        <a:spcAft>
                          <a:spcPts val="0"/>
                        </a:spcAft>
                      </a:pPr>
                      <a:endParaRPr lang="en-CA" sz="1100" b="0" i="0" u="none" strike="noStrike">
                        <a:effectLst/>
                        <a:latin typeface="Arial" panose="020B0604020202020204" pitchFamily="34" charset="0"/>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E1E1E1"/>
                    </a:solidFill>
                  </a:tcPr>
                </a:tc>
                <a:tc>
                  <a:txBody>
                    <a:bodyPr/>
                    <a:lstStyle/>
                    <a:p>
                      <a:pPr algn="l" fontAlgn="ctr">
                        <a:spcBef>
                          <a:spcPts val="0"/>
                        </a:spcBef>
                        <a:spcAft>
                          <a:spcPts val="0"/>
                        </a:spcAft>
                      </a:pPr>
                      <a:r>
                        <a:rPr lang="en-CA" sz="1200" b="0" i="0" u="none" strike="noStrike">
                          <a:solidFill>
                            <a:srgbClr val="000000"/>
                          </a:solidFill>
                          <a:effectLst/>
                          <a:latin typeface="+mn-lt"/>
                        </a:rPr>
                        <a:t> </a:t>
                      </a:r>
                      <a:endParaRPr lang="en-CA" sz="1200" b="0" i="0" u="none" strike="noStrike">
                        <a:effectLst/>
                        <a:latin typeface="+mn-lt"/>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E1E1E1"/>
                    </a:solidFill>
                  </a:tcPr>
                </a:tc>
                <a:extLst>
                  <a:ext uri="{0D108BD9-81ED-4DB2-BD59-A6C34878D82A}">
                    <a16:rowId xmlns:a16="http://schemas.microsoft.com/office/drawing/2014/main" val="3513441566"/>
                  </a:ext>
                </a:extLst>
              </a:tr>
              <a:tr h="355360">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10:00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rowSpan="2">
                  <a:txBody>
                    <a:bodyPr/>
                    <a:lstStyle/>
                    <a:p>
                      <a:pPr marL="85725" indent="0" algn="l" rtl="0" fontAlgn="ctr">
                        <a:spcBef>
                          <a:spcPts val="0"/>
                        </a:spcBef>
                        <a:spcAft>
                          <a:spcPts val="0"/>
                        </a:spcAft>
                      </a:pPr>
                      <a:r>
                        <a:rPr lang="en-US" sz="1200" b="0" i="0" u="none" strike="noStrike">
                          <a:solidFill>
                            <a:srgbClr val="000000"/>
                          </a:solidFill>
                          <a:effectLst/>
                          <a:latin typeface="+mn-lt"/>
                        </a:rPr>
                        <a:t>What-must-be-true for the “Enterprise-scale” or similar</a:t>
                      </a:r>
                      <a:endParaRPr lang="en-US" sz="1200" b="0" i="0" u="none" strike="noStrike">
                        <a:effectLst/>
                        <a:latin typeface="+mn-lt"/>
                      </a:endParaRPr>
                    </a:p>
                  </a:txBody>
                  <a:tcPr marL="2260" marR="2260" marT="2260" marB="0" anchor="ctr">
                    <a:lnL>
                      <a:noFill/>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E1E1E1"/>
                    </a:solidFill>
                  </a:tcPr>
                </a:tc>
                <a:tc vMerge="1">
                  <a:txBody>
                    <a:bodyPr/>
                    <a:lstStyle/>
                    <a:p>
                      <a:pPr algn="l" rtl="0" fontAlgn="ctr">
                        <a:spcBef>
                          <a:spcPts val="0"/>
                        </a:spcBef>
                        <a:spcAft>
                          <a:spcPts val="0"/>
                        </a:spcAft>
                      </a:pPr>
                      <a:endParaRPr lang="en-US" sz="1100" b="0" i="0" u="none" strike="noStrike">
                        <a:effectLst/>
                        <a:latin typeface="Arial" panose="020B0604020202020204" pitchFamily="34" charset="0"/>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E1E1E1"/>
                    </a:solidFill>
                  </a:tcPr>
                </a:tc>
                <a:tc rowSpan="2">
                  <a:txBody>
                    <a:bodyPr/>
                    <a:lstStyle/>
                    <a:p>
                      <a:pPr marL="85725" indent="0" algn="l" rtl="0" fontAlgn="ctr">
                        <a:spcBef>
                          <a:spcPts val="0"/>
                        </a:spcBef>
                        <a:spcAft>
                          <a:spcPts val="0"/>
                        </a:spcAft>
                      </a:pPr>
                      <a:r>
                        <a:rPr lang="en-US" sz="1200" b="0" i="0" u="none" strike="noStrike">
                          <a:solidFill>
                            <a:srgbClr val="000000"/>
                          </a:solidFill>
                          <a:effectLst/>
                          <a:latin typeface="+mn-lt"/>
                        </a:rPr>
                        <a:t>Policy Driven Governance, Service Whitelisting Framework</a:t>
                      </a:r>
                      <a:endParaRPr lang="en-US" sz="1200" b="0" i="0" u="none" strike="noStrike">
                        <a:effectLst/>
                        <a:latin typeface="+mn-lt"/>
                      </a:endParaRPr>
                    </a:p>
                  </a:txBody>
                  <a:tcPr marL="2260" marR="2260" marT="2260" marB="0" anchor="ctr">
                    <a:lnL w="12700" cap="flat" cmpd="sng" algn="ctr">
                      <a:solidFill>
                        <a:srgbClr val="FFFFFF"/>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70220518"/>
                  </a:ext>
                </a:extLst>
              </a:tr>
              <a:tr h="175682">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10:30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vMerge="1">
                  <a:txBody>
                    <a:bodyPr/>
                    <a:lstStyle/>
                    <a:p>
                      <a:endParaRPr lang="en-CA"/>
                    </a:p>
                  </a:txBody>
                  <a:tcPr/>
                </a:tc>
                <a:tc rowSpan="4">
                  <a:txBody>
                    <a:bodyPr/>
                    <a:lstStyle/>
                    <a:p>
                      <a:pPr marL="85725" indent="0" algn="l"/>
                      <a:r>
                        <a:rPr lang="en-US" sz="1200" b="0" i="0" u="none" strike="noStrike">
                          <a:solidFill>
                            <a:srgbClr val="000000"/>
                          </a:solidFill>
                          <a:effectLst/>
                          <a:latin typeface="+mn-lt"/>
                        </a:rPr>
                        <a:t>Connectivity to Azure PaaS Services, Inbound &amp; Outbound Internet Connectivity</a:t>
                      </a:r>
                      <a:endParaRPr lang="en-CA" sz="1800">
                        <a:latin typeface="+mn-lt"/>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vMerge="1">
                  <a:txBody>
                    <a:bodyPr/>
                    <a:lstStyle/>
                    <a:p>
                      <a:endParaRPr lang="en-CA"/>
                    </a:p>
                  </a:txBody>
                  <a:tcPr/>
                </a:tc>
                <a:extLst>
                  <a:ext uri="{0D108BD9-81ED-4DB2-BD59-A6C34878D82A}">
                    <a16:rowId xmlns:a16="http://schemas.microsoft.com/office/drawing/2014/main" val="589640629"/>
                  </a:ext>
                </a:extLst>
              </a:tr>
              <a:tr h="175682">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11:00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rowSpan="3">
                  <a:txBody>
                    <a:bodyPr/>
                    <a:lstStyle/>
                    <a:p>
                      <a:pPr marL="85725" indent="0" algn="l" fontAlgn="ctr">
                        <a:spcBef>
                          <a:spcPts val="0"/>
                        </a:spcBef>
                        <a:spcAft>
                          <a:spcPts val="0"/>
                        </a:spcAft>
                      </a:pPr>
                      <a:r>
                        <a:rPr lang="en-CA" sz="1200" b="0" i="0" u="none" strike="noStrike">
                          <a:solidFill>
                            <a:srgbClr val="000000"/>
                          </a:solidFill>
                          <a:effectLst/>
                          <a:latin typeface="+mn-lt"/>
                        </a:rPr>
                        <a:t>Application Portfolio Review</a:t>
                      </a:r>
                      <a:endParaRPr lang="en-CA" sz="1200" b="0" i="0" u="none" strike="noStrike">
                        <a:effectLst/>
                        <a:latin typeface="+mn-lt"/>
                      </a:endParaRPr>
                    </a:p>
                  </a:txBody>
                  <a:tcPr marL="2260" marR="2260" marT="2260" marB="0" anchor="ctr">
                    <a:lnL>
                      <a:noFill/>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E1E1E1"/>
                    </a:solidFill>
                  </a:tcPr>
                </a:tc>
                <a:tc vMerge="1">
                  <a:txBody>
                    <a:bodyPr/>
                    <a:lstStyle/>
                    <a:p>
                      <a:pPr algn="l" fontAlgn="ctr">
                        <a:spcBef>
                          <a:spcPts val="0"/>
                        </a:spcBef>
                        <a:spcAft>
                          <a:spcPts val="0"/>
                        </a:spcAft>
                      </a:pPr>
                      <a:endParaRPr lang="en-CA" sz="1100" b="0" i="0" u="none" strike="noStrike">
                        <a:effectLst/>
                        <a:latin typeface="Arial" panose="020B0604020202020204" pitchFamily="34" charset="0"/>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E1E1E1"/>
                    </a:solidFill>
                  </a:tcPr>
                </a:tc>
                <a:tc rowSpan="3">
                  <a:txBody>
                    <a:bodyPr/>
                    <a:lstStyle/>
                    <a:p>
                      <a:pPr marL="85725" indent="0" algn="l" rtl="0" fontAlgn="ctr">
                        <a:spcBef>
                          <a:spcPts val="0"/>
                        </a:spcBef>
                        <a:spcAft>
                          <a:spcPts val="0"/>
                        </a:spcAft>
                      </a:pPr>
                      <a:r>
                        <a:rPr lang="en-CA" sz="1200" b="0" i="0" u="none" strike="noStrike">
                          <a:solidFill>
                            <a:srgbClr val="000000"/>
                          </a:solidFill>
                          <a:effectLst/>
                          <a:latin typeface="+mn-lt"/>
                        </a:rPr>
                        <a:t>Business Continuity &amp; Disaster Recovery</a:t>
                      </a:r>
                      <a:endParaRPr lang="en-CA" sz="1200" b="0" i="0" u="none" strike="noStrike">
                        <a:effectLst/>
                        <a:latin typeface="+mn-lt"/>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AF7FF"/>
                    </a:solidFill>
                  </a:tcPr>
                </a:tc>
                <a:extLst>
                  <a:ext uri="{0D108BD9-81ED-4DB2-BD59-A6C34878D82A}">
                    <a16:rowId xmlns:a16="http://schemas.microsoft.com/office/drawing/2014/main" val="1588315469"/>
                  </a:ext>
                </a:extLst>
              </a:tr>
              <a:tr h="175682">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11:30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vMerge="1">
                  <a:txBody>
                    <a:bodyPr/>
                    <a:lstStyle/>
                    <a:p>
                      <a:endParaRPr lang="en-CA"/>
                    </a:p>
                  </a:txBody>
                  <a:tcPr/>
                </a:tc>
                <a:tc vMerge="1">
                  <a:txBody>
                    <a:bodyPr/>
                    <a:lstStyle/>
                    <a:p>
                      <a:endParaRPr lang="en-CA"/>
                    </a:p>
                  </a:txBody>
                  <a:tcPr/>
                </a:tc>
                <a:tc vMerge="1">
                  <a:txBody>
                    <a:bodyPr/>
                    <a:lstStyle/>
                    <a:p>
                      <a:endParaRPr lang="en-CA"/>
                    </a:p>
                  </a:txBody>
                  <a:tcPr/>
                </a:tc>
                <a:extLst>
                  <a:ext uri="{0D108BD9-81ED-4DB2-BD59-A6C34878D82A}">
                    <a16:rowId xmlns:a16="http://schemas.microsoft.com/office/drawing/2014/main" val="3257355255"/>
                  </a:ext>
                </a:extLst>
              </a:tr>
              <a:tr h="171120">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12:00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vMerge="1">
                  <a:txBody>
                    <a:bodyPr/>
                    <a:lstStyle/>
                    <a:p>
                      <a:endParaRPr lang="en-CA"/>
                    </a:p>
                  </a:txBody>
                  <a:tcPr/>
                </a:tc>
                <a:tc vMerge="1">
                  <a:txBody>
                    <a:bodyPr/>
                    <a:lstStyle/>
                    <a:p>
                      <a:endParaRPr lang="en-CA"/>
                    </a:p>
                  </a:txBody>
                  <a:tcPr/>
                </a:tc>
                <a:tc vMerge="1">
                  <a:txBody>
                    <a:bodyPr/>
                    <a:lstStyle/>
                    <a:p>
                      <a:endParaRPr lang="en-CA"/>
                    </a:p>
                  </a:txBody>
                  <a:tcPr/>
                </a:tc>
                <a:extLst>
                  <a:ext uri="{0D108BD9-81ED-4DB2-BD59-A6C34878D82A}">
                    <a16:rowId xmlns:a16="http://schemas.microsoft.com/office/drawing/2014/main" val="2599946787"/>
                  </a:ext>
                </a:extLst>
              </a:tr>
              <a:tr h="171120">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12:30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rowSpan="2" gridSpan="3">
                  <a:txBody>
                    <a:bodyPr/>
                    <a:lstStyle/>
                    <a:p>
                      <a:pPr marL="85725" indent="0" algn="l" rtl="0" fontAlgn="ctr">
                        <a:spcBef>
                          <a:spcPts val="0"/>
                        </a:spcBef>
                        <a:spcAft>
                          <a:spcPts val="0"/>
                        </a:spcAft>
                      </a:pPr>
                      <a:r>
                        <a:rPr lang="en-CA" sz="1200" b="0" i="0" u="none" strike="noStrike">
                          <a:solidFill>
                            <a:srgbClr val="000000"/>
                          </a:solidFill>
                          <a:effectLst/>
                          <a:latin typeface="+mn-lt"/>
                        </a:rPr>
                        <a:t>Lunch</a:t>
                      </a:r>
                      <a:endParaRPr lang="en-CA" sz="1200" b="0" i="0" u="none" strike="noStrike">
                        <a:effectLst/>
                        <a:latin typeface="+mn-lt"/>
                      </a:endParaRPr>
                    </a:p>
                  </a:txBody>
                  <a:tcPr marL="2260" marR="2260" marT="226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rowSpan="2" hMerge="1">
                  <a:txBody>
                    <a:bodyPr/>
                    <a:lstStyle/>
                    <a:p>
                      <a:endParaRPr lang="en-CA"/>
                    </a:p>
                  </a:txBody>
                  <a:tcPr/>
                </a:tc>
                <a:tc rowSpan="2" hMerge="1">
                  <a:txBody>
                    <a:bodyPr/>
                    <a:lstStyle/>
                    <a:p>
                      <a:endParaRPr lang="en-CA"/>
                    </a:p>
                  </a:txBody>
                  <a:tcPr>
                    <a:lnL w="12700" cmpd="sng">
                      <a:noFill/>
                      <a:prstDash val="solid"/>
                    </a:lnL>
                    <a:lnT w="12700" cap="flat" cmpd="sng" algn="ctr">
                      <a:solidFill>
                        <a:srgbClr val="FFFFFF"/>
                      </a:solidFill>
                      <a:prstDash val="solid"/>
                      <a:round/>
                      <a:headEnd type="none" w="med" len="med"/>
                      <a:tailEnd type="none" w="med" len="med"/>
                    </a:lnT>
                  </a:tcPr>
                </a:tc>
                <a:extLst>
                  <a:ext uri="{0D108BD9-81ED-4DB2-BD59-A6C34878D82A}">
                    <a16:rowId xmlns:a16="http://schemas.microsoft.com/office/drawing/2014/main" val="1177971498"/>
                  </a:ext>
                </a:extLst>
              </a:tr>
              <a:tr h="171120">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13:00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gridSpan="3" vMerge="1">
                  <a:txBody>
                    <a:bodyPr/>
                    <a:lstStyle/>
                    <a:p>
                      <a:endParaRPr lang="en-CA"/>
                    </a:p>
                  </a:txBody>
                  <a:tcPr/>
                </a:tc>
                <a:tc hMerge="1" vMerge="1">
                  <a:txBody>
                    <a:bodyPr/>
                    <a:lstStyle/>
                    <a:p>
                      <a:endParaRPr lang="en-CA"/>
                    </a:p>
                  </a:txBody>
                  <a:tcPr/>
                </a:tc>
                <a:tc hMerge="1" vMerge="1">
                  <a:txBody>
                    <a:bodyPr/>
                    <a:lstStyle/>
                    <a:p>
                      <a:endParaRPr lang="en-CA"/>
                    </a:p>
                  </a:txBody>
                  <a:tcPr/>
                </a:tc>
                <a:extLst>
                  <a:ext uri="{0D108BD9-81ED-4DB2-BD59-A6C34878D82A}">
                    <a16:rowId xmlns:a16="http://schemas.microsoft.com/office/drawing/2014/main" val="3524319026"/>
                  </a:ext>
                </a:extLst>
              </a:tr>
              <a:tr h="171120">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13:30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rowSpan="2">
                  <a:txBody>
                    <a:bodyPr/>
                    <a:lstStyle/>
                    <a:p>
                      <a:pPr marL="85725" indent="0" algn="l" rtl="0" fontAlgn="ctr">
                        <a:spcBef>
                          <a:spcPts val="0"/>
                        </a:spcBef>
                        <a:spcAft>
                          <a:spcPts val="0"/>
                        </a:spcAft>
                      </a:pPr>
                      <a:r>
                        <a:rPr lang="en-US" sz="1200" b="0" i="0" u="none" strike="noStrike">
                          <a:solidFill>
                            <a:srgbClr val="000000"/>
                          </a:solidFill>
                          <a:effectLst/>
                          <a:latin typeface="+mn-lt"/>
                        </a:rPr>
                        <a:t>ES for AKS </a:t>
                      </a:r>
                      <a:r>
                        <a:rPr lang="en-US" sz="1200" b="0" i="0" u="none" strike="noStrike">
                          <a:solidFill>
                            <a:srgbClr val="000000"/>
                          </a:solidFill>
                          <a:effectLst/>
                          <a:latin typeface="+mn-lt"/>
                          <a:hlinkClick r:id="rId4"/>
                        </a:rPr>
                        <a:t>Principles,  Critical Design Areas and Operating model</a:t>
                      </a:r>
                      <a:endParaRPr lang="en-US" sz="1200" b="0" i="0" u="none" strike="noStrike">
                        <a:effectLst/>
                        <a:latin typeface="+mn-lt"/>
                      </a:endParaRPr>
                    </a:p>
                  </a:txBody>
                  <a:tcPr marL="2260" marR="2260" marT="226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rowSpan="4">
                  <a:txBody>
                    <a:bodyPr/>
                    <a:lstStyle/>
                    <a:p>
                      <a:pPr marL="85725" indent="0" algn="l" rtl="0" fontAlgn="ctr">
                        <a:spcBef>
                          <a:spcPts val="0"/>
                        </a:spcBef>
                        <a:spcAft>
                          <a:spcPts val="0"/>
                        </a:spcAft>
                      </a:pPr>
                      <a:r>
                        <a:rPr lang="en-CA" sz="1200" b="0" i="0" u="none" strike="noStrike">
                          <a:solidFill>
                            <a:srgbClr val="000000"/>
                          </a:solidFill>
                          <a:effectLst/>
                          <a:latin typeface="+mn-lt"/>
                        </a:rPr>
                        <a:t>Application Management and Monitoring</a:t>
                      </a:r>
                      <a:endParaRPr lang="en-US" sz="1200" b="0" i="0" u="none" strike="noStrike">
                        <a:effectLst/>
                        <a:latin typeface="+mn-lt"/>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F7FF"/>
                    </a:solidFill>
                  </a:tcPr>
                </a:tc>
                <a:tc>
                  <a:txBody>
                    <a:bodyPr/>
                    <a:lstStyle/>
                    <a:p>
                      <a:pPr marL="85725" indent="0" algn="l" rtl="0" fontAlgn="ctr">
                        <a:spcBef>
                          <a:spcPts val="0"/>
                        </a:spcBef>
                        <a:spcAft>
                          <a:spcPts val="0"/>
                        </a:spcAft>
                      </a:pPr>
                      <a:r>
                        <a:rPr lang="en-CA" sz="1200" b="0" i="0" u="none" strike="noStrike">
                          <a:solidFill>
                            <a:srgbClr val="000000"/>
                          </a:solidFill>
                          <a:effectLst/>
                          <a:latin typeface="+mn-lt"/>
                        </a:rPr>
                        <a:t>HA/BCDR</a:t>
                      </a:r>
                      <a:endParaRPr lang="en-CA" sz="1200" b="0" i="0" u="none" strike="noStrike">
                        <a:effectLst/>
                        <a:latin typeface="+mn-lt"/>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B w="6350" cap="flat" cmpd="sng" algn="ctr">
                      <a:solidFill>
                        <a:srgbClr val="000000"/>
                      </a:solidFill>
                      <a:prstDash val="solid"/>
                      <a:round/>
                      <a:headEnd type="none" w="med" len="med"/>
                      <a:tailEnd type="none" w="med" len="med"/>
                    </a:lnB>
                    <a:solidFill>
                      <a:srgbClr val="E1E1E1"/>
                    </a:solidFill>
                  </a:tcPr>
                </a:tc>
                <a:extLst>
                  <a:ext uri="{0D108BD9-81ED-4DB2-BD59-A6C34878D82A}">
                    <a16:rowId xmlns:a16="http://schemas.microsoft.com/office/drawing/2014/main" val="3126522115"/>
                  </a:ext>
                </a:extLst>
              </a:tr>
              <a:tr h="271677">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14:00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vMerge="1">
                  <a:txBody>
                    <a:bodyPr/>
                    <a:lstStyle/>
                    <a:p>
                      <a:endParaRPr lang="en-CA"/>
                    </a:p>
                  </a:txBody>
                  <a:tcPr/>
                </a:tc>
                <a:tc vMerge="1">
                  <a:txBody>
                    <a:bodyPr/>
                    <a:lstStyle/>
                    <a:p>
                      <a:endParaRPr lang="en-CA"/>
                    </a:p>
                  </a:txBody>
                  <a:tcPr/>
                </a:tc>
                <a:tc rowSpan="2">
                  <a:txBody>
                    <a:bodyPr/>
                    <a:lstStyle/>
                    <a:p>
                      <a:pPr marL="85725" indent="0" algn="l" rtl="0" fontAlgn="ctr">
                        <a:spcBef>
                          <a:spcPts val="0"/>
                        </a:spcBef>
                        <a:spcAft>
                          <a:spcPts val="0"/>
                        </a:spcAft>
                      </a:pPr>
                      <a:r>
                        <a:rPr lang="en-US" sz="1200" b="0" i="0" u="none" strike="noStrike">
                          <a:solidFill>
                            <a:srgbClr val="000000"/>
                          </a:solidFill>
                          <a:effectLst/>
                          <a:latin typeface="+mn-lt"/>
                        </a:rPr>
                        <a:t>Development Options and DevOps: Capability Review</a:t>
                      </a:r>
                      <a:endParaRPr lang="en-US" sz="1200" b="0" i="0" u="none" strike="noStrike">
                        <a:effectLst/>
                        <a:latin typeface="+mn-lt"/>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F7FF"/>
                    </a:solidFill>
                  </a:tcPr>
                </a:tc>
                <a:extLst>
                  <a:ext uri="{0D108BD9-81ED-4DB2-BD59-A6C34878D82A}">
                    <a16:rowId xmlns:a16="http://schemas.microsoft.com/office/drawing/2014/main" val="1532672884"/>
                  </a:ext>
                </a:extLst>
              </a:tr>
              <a:tr h="171120">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14:30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rowSpan="4">
                  <a:txBody>
                    <a:bodyPr/>
                    <a:lstStyle/>
                    <a:p>
                      <a:pPr marL="85725" indent="0" algn="l" rtl="0" fontAlgn="ctr">
                        <a:spcBef>
                          <a:spcPts val="0"/>
                        </a:spcBef>
                        <a:spcAft>
                          <a:spcPts val="0"/>
                        </a:spcAft>
                      </a:pPr>
                      <a:r>
                        <a:rPr lang="en-US" sz="1200" b="0" i="0" u="none" strike="noStrike">
                          <a:solidFill>
                            <a:srgbClr val="000000"/>
                          </a:solidFill>
                          <a:effectLst/>
                          <a:latin typeface="+mn-lt"/>
                        </a:rPr>
                        <a:t>Identity &amp; Access Management, Resource Organization</a:t>
                      </a:r>
                      <a:endParaRPr lang="en-US" sz="1200" b="0" i="0" u="none" strike="noStrike">
                        <a:effectLst/>
                        <a:latin typeface="+mn-lt"/>
                      </a:endParaRPr>
                    </a:p>
                  </a:txBody>
                  <a:tcPr marL="2260" marR="2260" marT="2260" marB="0" anchor="ctr">
                    <a:lnL>
                      <a:noFill/>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F7FF"/>
                    </a:solidFill>
                  </a:tcPr>
                </a:tc>
                <a:tc vMerge="1">
                  <a:txBody>
                    <a:bodyPr/>
                    <a:lstStyle/>
                    <a:p>
                      <a:pPr algn="ctr" rtl="0" fontAlgn="ctr">
                        <a:spcBef>
                          <a:spcPts val="0"/>
                        </a:spcBef>
                        <a:spcAft>
                          <a:spcPts val="0"/>
                        </a:spcAft>
                      </a:pPr>
                      <a:endParaRPr lang="en-US" sz="1100" b="0" i="0" u="none" strike="noStrike">
                        <a:effectLst/>
                        <a:latin typeface="Arial" panose="020B0604020202020204" pitchFamily="34" charset="0"/>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F7FF"/>
                    </a:solidFill>
                  </a:tcPr>
                </a:tc>
                <a:tc vMerge="1">
                  <a:txBody>
                    <a:bodyPr/>
                    <a:lstStyle/>
                    <a:p>
                      <a:endParaRPr lang="en-CA"/>
                    </a:p>
                  </a:txBody>
                  <a:tcPr/>
                </a:tc>
                <a:extLst>
                  <a:ext uri="{0D108BD9-81ED-4DB2-BD59-A6C34878D82A}">
                    <a16:rowId xmlns:a16="http://schemas.microsoft.com/office/drawing/2014/main" val="3875853836"/>
                  </a:ext>
                </a:extLst>
              </a:tr>
              <a:tr h="171120">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15:00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vMerge="1">
                  <a:txBody>
                    <a:bodyPr/>
                    <a:lstStyle/>
                    <a:p>
                      <a:endParaRPr lang="en-CA"/>
                    </a:p>
                  </a:txBody>
                  <a:tcPr/>
                </a:tc>
                <a:tc vMerge="1">
                  <a:txBody>
                    <a:bodyPr/>
                    <a:lstStyle/>
                    <a:p>
                      <a:endParaRPr lang="en-CA"/>
                    </a:p>
                  </a:txBody>
                  <a:tcPr/>
                </a:tc>
                <a:tc rowSpan="5">
                  <a:txBody>
                    <a:bodyPr/>
                    <a:lstStyle/>
                    <a:p>
                      <a:pPr marL="85725" indent="0" algn="l" rtl="0" fontAlgn="ctr">
                        <a:spcBef>
                          <a:spcPts val="0"/>
                        </a:spcBef>
                        <a:spcAft>
                          <a:spcPts val="0"/>
                        </a:spcAft>
                      </a:pPr>
                      <a:r>
                        <a:rPr lang="en-US" sz="1200" b="0" i="0" u="none" strike="noStrike">
                          <a:solidFill>
                            <a:srgbClr val="000000"/>
                          </a:solidFill>
                          <a:effectLst/>
                          <a:latin typeface="+mn-lt"/>
                        </a:rPr>
                        <a:t>"Monday Morning" Implementation: Accelerators/Blockers and Next Steps (Use Reference Implementation)</a:t>
                      </a:r>
                      <a:endParaRPr lang="en-US" sz="1200" b="0" i="0" u="none" strike="noStrike">
                        <a:effectLst/>
                        <a:latin typeface="+mn-lt"/>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759296892"/>
                  </a:ext>
                </a:extLst>
              </a:tr>
              <a:tr h="171120">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15:30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vMerge="1">
                  <a:txBody>
                    <a:bodyPr/>
                    <a:lstStyle/>
                    <a:p>
                      <a:endParaRPr lang="en-CA"/>
                    </a:p>
                  </a:txBody>
                  <a:tcPr/>
                </a:tc>
                <a:tc rowSpan="4">
                  <a:txBody>
                    <a:bodyPr/>
                    <a:lstStyle/>
                    <a:p>
                      <a:pPr marL="85725" indent="0" algn="l"/>
                      <a:r>
                        <a:rPr lang="en-US" sz="1200" b="0" i="0" u="none" strike="noStrike">
                          <a:solidFill>
                            <a:srgbClr val="000000"/>
                          </a:solidFill>
                          <a:effectLst/>
                          <a:latin typeface="+mn-lt"/>
                        </a:rPr>
                        <a:t>Governance Disciplines and Security Review</a:t>
                      </a:r>
                      <a:endParaRPr lang="en-CA" sz="1800">
                        <a:latin typeface="+mn-lt"/>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AF7FF"/>
                    </a:solidFill>
                  </a:tcPr>
                </a:tc>
                <a:tc vMerge="1">
                  <a:txBody>
                    <a:bodyPr/>
                    <a:lstStyle/>
                    <a:p>
                      <a:endParaRPr lang="en-CA"/>
                    </a:p>
                  </a:txBody>
                  <a:tcPr/>
                </a:tc>
                <a:extLst>
                  <a:ext uri="{0D108BD9-81ED-4DB2-BD59-A6C34878D82A}">
                    <a16:rowId xmlns:a16="http://schemas.microsoft.com/office/drawing/2014/main" val="1403425734"/>
                  </a:ext>
                </a:extLst>
              </a:tr>
              <a:tr h="171120">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16:00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vMerge="1">
                  <a:txBody>
                    <a:bodyPr/>
                    <a:lstStyle/>
                    <a:p>
                      <a:endParaRPr lang="en-CA"/>
                    </a:p>
                  </a:txBody>
                  <a:tcPr/>
                </a:tc>
                <a:tc vMerge="1">
                  <a:txBody>
                    <a:bodyPr/>
                    <a:lstStyle/>
                    <a:p>
                      <a:endParaRPr lang="en-CA"/>
                    </a:p>
                  </a:txBody>
                  <a:tcPr/>
                </a:tc>
                <a:tc vMerge="1">
                  <a:txBody>
                    <a:bodyPr/>
                    <a:lstStyle/>
                    <a:p>
                      <a:endParaRPr lang="en-CA"/>
                    </a:p>
                  </a:txBody>
                  <a:tcPr/>
                </a:tc>
                <a:extLst>
                  <a:ext uri="{0D108BD9-81ED-4DB2-BD59-A6C34878D82A}">
                    <a16:rowId xmlns:a16="http://schemas.microsoft.com/office/drawing/2014/main" val="4054687511"/>
                  </a:ext>
                </a:extLst>
              </a:tr>
              <a:tr h="171120">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16:30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rowSpan="2">
                  <a:txBody>
                    <a:bodyPr/>
                    <a:lstStyle/>
                    <a:p>
                      <a:pPr marL="85725" indent="0" algn="l" rtl="0" fontAlgn="ctr">
                        <a:spcBef>
                          <a:spcPts val="0"/>
                        </a:spcBef>
                        <a:spcAft>
                          <a:spcPts val="0"/>
                        </a:spcAft>
                      </a:pPr>
                      <a:r>
                        <a:rPr lang="en-CA" sz="1200" b="0" i="0" u="none" strike="noStrike">
                          <a:solidFill>
                            <a:srgbClr val="000000"/>
                          </a:solidFill>
                          <a:effectLst/>
                          <a:latin typeface="+mn-lt"/>
                        </a:rPr>
                        <a:t>Network Topology &amp; Connectivity Review</a:t>
                      </a:r>
                      <a:endParaRPr lang="en-CA" sz="1200" b="0" i="0" u="none" strike="noStrike">
                        <a:effectLst/>
                        <a:latin typeface="+mn-lt"/>
                      </a:endParaRPr>
                    </a:p>
                  </a:txBody>
                  <a:tcPr marL="2260" marR="2260" marT="2260" marB="0" anchor="ctr">
                    <a:lnL>
                      <a:noFill/>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AF7FF"/>
                    </a:solidFill>
                  </a:tcPr>
                </a:tc>
                <a:tc vMerge="1">
                  <a:txBody>
                    <a:bodyPr/>
                    <a:lstStyle/>
                    <a:p>
                      <a:pPr algn="ctr" rtl="0" fontAlgn="ctr">
                        <a:spcBef>
                          <a:spcPts val="0"/>
                        </a:spcBef>
                        <a:spcAft>
                          <a:spcPts val="0"/>
                        </a:spcAft>
                      </a:pPr>
                      <a:endParaRPr lang="en-CA" sz="1100" b="0" i="0" u="none" strike="noStrike">
                        <a:effectLst/>
                        <a:latin typeface="Arial" panose="020B0604020202020204" pitchFamily="34" charset="0"/>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AF7FF"/>
                    </a:solidFill>
                  </a:tcPr>
                </a:tc>
                <a:tc vMerge="1">
                  <a:txBody>
                    <a:bodyPr/>
                    <a:lstStyle/>
                    <a:p>
                      <a:endParaRPr lang="en-CA"/>
                    </a:p>
                  </a:txBody>
                  <a:tcPr/>
                </a:tc>
                <a:extLst>
                  <a:ext uri="{0D108BD9-81ED-4DB2-BD59-A6C34878D82A}">
                    <a16:rowId xmlns:a16="http://schemas.microsoft.com/office/drawing/2014/main" val="3899306795"/>
                  </a:ext>
                </a:extLst>
              </a:tr>
              <a:tr h="0">
                <a:tc>
                  <a:txBody>
                    <a:bodyPr/>
                    <a:lstStyle/>
                    <a:p>
                      <a:pPr algn="ctr" rtl="0" fontAlgn="ctr">
                        <a:spcBef>
                          <a:spcPts val="0"/>
                        </a:spcBef>
                        <a:spcAft>
                          <a:spcPts val="0"/>
                        </a:spcAft>
                      </a:pPr>
                      <a:r>
                        <a:rPr lang="en-CA" sz="1100" b="0" i="0" u="none" strike="noStrike" dirty="0">
                          <a:solidFill>
                            <a:srgbClr val="3C3B41"/>
                          </a:solidFill>
                          <a:effectLst/>
                          <a:latin typeface="Segoe UI" panose="020B0502040204020203" pitchFamily="34" charset="0"/>
                        </a:rPr>
                        <a:t>17:00</a:t>
                      </a:r>
                      <a:endParaRPr lang="en-CA" sz="1100" b="0" i="0" u="none" strike="noStrike" dirty="0">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vMerge="1">
                  <a:txBody>
                    <a:bodyPr/>
                    <a:lstStyle/>
                    <a:p>
                      <a:endParaRPr lang="en-CA"/>
                    </a:p>
                  </a:txBody>
                  <a:tcPr/>
                </a:tc>
                <a:tc vMerge="1">
                  <a:txBody>
                    <a:bodyPr/>
                    <a:lstStyle/>
                    <a:p>
                      <a:endParaRPr lang="en-CA"/>
                    </a:p>
                  </a:txBody>
                  <a:tcPr/>
                </a:tc>
                <a:tc vMerge="1">
                  <a:txBody>
                    <a:bodyPr/>
                    <a:lstStyle/>
                    <a:p>
                      <a:endParaRPr lang="en-CA"/>
                    </a:p>
                  </a:txBody>
                  <a:tcPr/>
                </a:tc>
                <a:extLst>
                  <a:ext uri="{0D108BD9-81ED-4DB2-BD59-A6C34878D82A}">
                    <a16:rowId xmlns:a16="http://schemas.microsoft.com/office/drawing/2014/main" val="4132501212"/>
                  </a:ext>
                </a:extLst>
              </a:tr>
            </a:tbl>
          </a:graphicData>
        </a:graphic>
      </p:graphicFrame>
    </p:spTree>
    <p:extLst>
      <p:ext uri="{BB962C8B-B14F-4D97-AF65-F5344CB8AC3E}">
        <p14:creationId xmlns:p14="http://schemas.microsoft.com/office/powerpoint/2010/main" val="21520093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0518BBE-EF43-4E26-B4C8-8AB7CAE175E9}"/>
              </a:ext>
            </a:extLst>
          </p:cNvPr>
          <p:cNvSpPr>
            <a:spLocks noGrp="1"/>
          </p:cNvSpPr>
          <p:nvPr>
            <p:ph type="title"/>
          </p:nvPr>
        </p:nvSpPr>
        <p:spPr>
          <a:xfrm>
            <a:off x="455996" y="620429"/>
            <a:ext cx="11306469" cy="795089"/>
          </a:xfrm>
        </p:spPr>
        <p:txBody>
          <a:bodyPr/>
          <a:lstStyle/>
          <a:p>
            <a:r>
              <a:rPr lang="en-US" spc="0">
                <a:ln>
                  <a:noFill/>
                </a:ln>
                <a:solidFill>
                  <a:prstClr val="black"/>
                </a:solidFill>
                <a:ea typeface="等线" panose="02010600030101010101" pitchFamily="2" charset="-122"/>
              </a:rPr>
              <a:t>Enterprise-Scale</a:t>
            </a:r>
            <a:r>
              <a:rPr lang="en-US">
                <a:solidFill>
                  <a:prstClr val="black"/>
                </a:solidFill>
                <a:ea typeface="等线" panose="02010600030101010101" pitchFamily="2" charset="-122"/>
              </a:rPr>
              <a:t> for AKS | </a:t>
            </a:r>
            <a:r>
              <a:rPr lang="en-US">
                <a:solidFill>
                  <a:schemeClr val="tx2"/>
                </a:solidFill>
                <a:ea typeface="等线" panose="02010600030101010101" pitchFamily="2" charset="-122"/>
              </a:rPr>
              <a:t>Resources</a:t>
            </a:r>
            <a:br>
              <a:rPr lang="en-US" spc="0">
                <a:ln>
                  <a:noFill/>
                </a:ln>
                <a:solidFill>
                  <a:schemeClr val="tx2"/>
                </a:solidFill>
              </a:rPr>
            </a:br>
            <a:endParaRPr lang="en-GB">
              <a:solidFill>
                <a:schemeClr val="tx2"/>
              </a:solidFill>
            </a:endParaRPr>
          </a:p>
        </p:txBody>
      </p:sp>
      <p:sp>
        <p:nvSpPr>
          <p:cNvPr id="8" name="Text Placeholder 7">
            <a:extLst>
              <a:ext uri="{FF2B5EF4-FFF2-40B4-BE49-F238E27FC236}">
                <a16:creationId xmlns:a16="http://schemas.microsoft.com/office/drawing/2014/main" id="{F346F540-62D1-4C28-B34E-811772A43952}"/>
              </a:ext>
            </a:extLst>
          </p:cNvPr>
          <p:cNvSpPr>
            <a:spLocks noGrp="1"/>
          </p:cNvSpPr>
          <p:nvPr>
            <p:ph type="body" sz="quarter" idx="10"/>
          </p:nvPr>
        </p:nvSpPr>
        <p:spPr>
          <a:xfrm>
            <a:off x="455996" y="1922586"/>
            <a:ext cx="9384447" cy="2616101"/>
          </a:xfrm>
        </p:spPr>
        <p:txBody>
          <a:bodyPr vert="horz" wrap="square" lIns="0" tIns="0" rIns="0" bIns="0" rtlCol="0" anchor="t">
            <a:spAutoFit/>
          </a:bodyPr>
          <a:lstStyle/>
          <a:p>
            <a:pPr marL="0" indent="0">
              <a:spcAft>
                <a:spcPts val="1200"/>
              </a:spcAft>
              <a:buNone/>
            </a:pPr>
            <a:r>
              <a:rPr lang="en-GB" sz="2000" dirty="0">
                <a:cs typeface="Segoe UI"/>
              </a:rPr>
              <a:t>Customer:</a:t>
            </a:r>
            <a:endParaRPr lang="en-GB" sz="2000" dirty="0"/>
          </a:p>
          <a:p>
            <a:pPr marL="598170" lvl="1" indent="-342900">
              <a:spcAft>
                <a:spcPts val="1200"/>
              </a:spcAft>
              <a:buFont typeface="Arial" panose="020B0604020202020204" pitchFamily="34" charset="0"/>
              <a:buChar char="•"/>
            </a:pPr>
            <a:r>
              <a:rPr lang="en-GB" sz="2000" dirty="0"/>
              <a:t>Build a welcome email</a:t>
            </a:r>
          </a:p>
          <a:p>
            <a:pPr marL="598170" lvl="1" indent="-342900">
              <a:spcAft>
                <a:spcPts val="1200"/>
              </a:spcAft>
              <a:buFont typeface="Arial" panose="020B0604020202020204" pitchFamily="34" charset="0"/>
              <a:buChar char="•"/>
            </a:pPr>
            <a:r>
              <a:rPr lang="en-GB" sz="2000" dirty="0">
                <a:hlinkClick r:id="rId2"/>
              </a:rPr>
              <a:t>Start with Cloud Adoption Framework Enterprise-Scale Landing Zone</a:t>
            </a:r>
            <a:endParaRPr lang="en-GB" sz="2000" dirty="0"/>
          </a:p>
          <a:p>
            <a:pPr marL="598170" lvl="1" indent="-342900">
              <a:spcAft>
                <a:spcPts val="1200"/>
              </a:spcAft>
              <a:buFont typeface="Arial" panose="020B0604020202020204" pitchFamily="34" charset="0"/>
              <a:buChar char="•"/>
            </a:pPr>
            <a:r>
              <a:rPr lang="en-GB" sz="2000" dirty="0">
                <a:hlinkClick r:id="rId3"/>
              </a:rPr>
              <a:t>Enterprise-Scale for AKS Architecture and Design Guidance </a:t>
            </a:r>
            <a:endParaRPr lang="en-GB" sz="2000" dirty="0">
              <a:cs typeface="Segoe UI"/>
            </a:endParaRPr>
          </a:p>
          <a:p>
            <a:pPr marL="598170" lvl="1" indent="-342900">
              <a:spcAft>
                <a:spcPts val="1200"/>
              </a:spcAft>
              <a:buFont typeface="Arial" panose="020B0604020202020204" pitchFamily="34" charset="0"/>
              <a:buChar char="•"/>
            </a:pPr>
            <a:r>
              <a:rPr lang="en-GB" sz="2000" dirty="0">
                <a:hlinkClick r:id="rId4"/>
              </a:rPr>
              <a:t>Overview Deck Enterprise-scale for AKS</a:t>
            </a:r>
            <a:endParaRPr lang="en-GB" sz="2000" dirty="0">
              <a:cs typeface="Segoe UI"/>
            </a:endParaRPr>
          </a:p>
          <a:p>
            <a:pPr marL="598170" lvl="1" indent="-342900">
              <a:spcAft>
                <a:spcPts val="1200"/>
              </a:spcAft>
              <a:buFont typeface="Arial" panose="020B0604020202020204" pitchFamily="34" charset="0"/>
              <a:buChar char="•"/>
            </a:pPr>
            <a:r>
              <a:rPr lang="en-GB" sz="2000" dirty="0">
                <a:hlinkClick r:id="rId5"/>
              </a:rPr>
              <a:t>Enterprise-Scale for AKS Reference Implementation</a:t>
            </a:r>
            <a:endParaRPr lang="en-GB" sz="2000" dirty="0">
              <a:cs typeface="Segoe UI"/>
            </a:endParaRPr>
          </a:p>
        </p:txBody>
      </p:sp>
    </p:spTree>
    <p:extLst>
      <p:ext uri="{BB962C8B-B14F-4D97-AF65-F5344CB8AC3E}">
        <p14:creationId xmlns:p14="http://schemas.microsoft.com/office/powerpoint/2010/main" val="157520186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10.3"/>
</p:tagLst>
</file>

<file path=ppt/theme/theme1.xml><?xml version="1.0" encoding="utf-8"?>
<a:theme xmlns:a="http://schemas.openxmlformats.org/drawingml/2006/main" name="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9956BC29ED5D34F84879B9B46DB971E" ma:contentTypeVersion="13" ma:contentTypeDescription="Create a new document." ma:contentTypeScope="" ma:versionID="a815d2d70bd94264438157296e78437d">
  <xsd:schema xmlns:xsd="http://www.w3.org/2001/XMLSchema" xmlns:xs="http://www.w3.org/2001/XMLSchema" xmlns:p="http://schemas.microsoft.com/office/2006/metadata/properties" xmlns:ns2="bf3e0bf9-5e9d-40df-a134-b6dc151692df" xmlns:ns3="4da13b8d-b859-4231-974a-31012b6d5a9c" targetNamespace="http://schemas.microsoft.com/office/2006/metadata/properties" ma:root="true" ma:fieldsID="9020f654eab2aa42964bc9ecafec433b" ns2:_="" ns3:_="">
    <xsd:import namespace="bf3e0bf9-5e9d-40df-a134-b6dc151692df"/>
    <xsd:import namespace="4da13b8d-b859-4231-974a-31012b6d5a9c"/>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f3e0bf9-5e9d-40df-a134-b6dc151692d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da13b8d-b859-4231-974a-31012b6d5a9c"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bf3e0bf9-5e9d-40df-a134-b6dc151692df">
      <UserInfo>
        <DisplayName>Daniela Tomoiaga</DisplayName>
        <AccountId>92</AccountId>
        <AccountType/>
      </UserInfo>
      <UserInfo>
        <DisplayName>Santhosh Varghese (Harvey Nash B.V.)</DisplayName>
        <AccountId>220</AccountId>
        <AccountType/>
      </UserInfo>
      <UserInfo>
        <DisplayName>Chirag Dave (Peoplebank Australia Limited)</DisplayName>
        <AccountId>281</AccountId>
        <AccountType/>
      </UserInfo>
      <UserInfo>
        <DisplayName>Kirk Evans</DisplayName>
        <AccountId>842</AccountId>
        <AccountType/>
      </UserInfo>
      <UserInfo>
        <DisplayName>Michael Robson</DisplayName>
        <AccountId>1315</AccountId>
        <AccountType/>
      </UserInfo>
      <UserInfo>
        <DisplayName>Gianluca De Rossi</DisplayName>
        <AccountId>613</AccountId>
        <AccountType/>
      </UserInfo>
      <UserInfo>
        <DisplayName>Amanda Rosemark</DisplayName>
        <AccountId>1349</AccountId>
        <AccountType/>
      </UserInfo>
    </SharedWithUsers>
  </documentManagement>
</p:properties>
</file>

<file path=customXml/itemProps1.xml><?xml version="1.0" encoding="utf-8"?>
<ds:datastoreItem xmlns:ds="http://schemas.openxmlformats.org/officeDocument/2006/customXml" ds:itemID="{632F96D7-D959-4693-89E6-AA0ABFE9E57F}">
  <ds:schemaRefs>
    <ds:schemaRef ds:uri="http://schemas.microsoft.com/sharepoint/v3/contenttype/forms"/>
  </ds:schemaRefs>
</ds:datastoreItem>
</file>

<file path=customXml/itemProps2.xml><?xml version="1.0" encoding="utf-8"?>
<ds:datastoreItem xmlns:ds="http://schemas.openxmlformats.org/officeDocument/2006/customXml" ds:itemID="{76D20C84-B918-4B4E-BFD8-18FBD5EEFB52}">
  <ds:schemaRefs>
    <ds:schemaRef ds:uri="4da13b8d-b859-4231-974a-31012b6d5a9c"/>
    <ds:schemaRef ds:uri="bf3e0bf9-5e9d-40df-a134-b6dc151692d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75E2527-6A0D-4D07-9640-D9FCFD4015D7}">
  <ds:schemaRefs>
    <ds:schemaRef ds:uri="012c6a72-1f1f-48df-bc7c-b0b4dc9b629e"/>
    <ds:schemaRef ds:uri="26c89b4b-7720-4a26-a2f4-40462bac1dac"/>
    <ds:schemaRef ds:uri="3bada437-31df-4ba2-92ad-dacf49b58384"/>
    <ds:schemaRef ds:uri="bf3e0bf9-5e9d-40df-a134-b6dc151692d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
  <TotalTime>7</TotalTime>
  <Words>1487</Words>
  <Application>Microsoft Office PowerPoint</Application>
  <PresentationFormat>Widescreen</PresentationFormat>
  <Paragraphs>164</Paragraphs>
  <Slides>9</Slides>
  <Notes>8</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Arial</vt:lpstr>
      <vt:lpstr>Calibri</vt:lpstr>
      <vt:lpstr>Segoe</vt:lpstr>
      <vt:lpstr>Segoe UI</vt:lpstr>
      <vt:lpstr>Segoe UI Semibold</vt:lpstr>
      <vt:lpstr>Symbol</vt:lpstr>
      <vt:lpstr>Wingdings</vt:lpstr>
      <vt:lpstr>Wingdings 3</vt:lpstr>
      <vt:lpstr>Azure Design Template</vt:lpstr>
      <vt:lpstr>PowerPoint Presentation</vt:lpstr>
      <vt:lpstr>Enterprise-scale for AKS delivery guides and resources</vt:lpstr>
      <vt:lpstr>Goals and Scope of Enterprise-scale for AKS</vt:lpstr>
      <vt:lpstr>PowerPoint Presentation</vt:lpstr>
      <vt:lpstr>Enterprise-scale: Audience </vt:lpstr>
      <vt:lpstr>Enterprise-Scale: Workshop Objective</vt:lpstr>
      <vt:lpstr>Enterprise-scale Delivery </vt:lpstr>
      <vt:lpstr>Enterprise-scale for AKS: Example Workshop Agenda</vt:lpstr>
      <vt:lpstr>Enterprise-Scale for AKS | Resources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Sonia Yu</dc:creator>
  <cp:lastModifiedBy>Ayobami Ayodeji</cp:lastModifiedBy>
  <cp:revision>5</cp:revision>
  <dcterms:created xsi:type="dcterms:W3CDTF">2020-09-01T23:20:14Z</dcterms:created>
  <dcterms:modified xsi:type="dcterms:W3CDTF">2021-09-01T02:16:40Z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0x010100B9956BC29ED5D34F84879B9B46DB971E</vt:lpwstr>
  </property>
</Properties>
</file>